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</p:sldMasterIdLst>
  <p:notesMasterIdLst>
    <p:notesMasterId r:id="rId25"/>
  </p:notesMasterIdLst>
  <p:sldIdLst>
    <p:sldId id="456" r:id="rId5"/>
    <p:sldId id="259" r:id="rId6"/>
    <p:sldId id="321" r:id="rId7"/>
    <p:sldId id="322" r:id="rId8"/>
    <p:sldId id="468" r:id="rId9"/>
    <p:sldId id="437" r:id="rId10"/>
    <p:sldId id="436" r:id="rId11"/>
    <p:sldId id="469" r:id="rId12"/>
    <p:sldId id="438" r:id="rId13"/>
    <p:sldId id="439" r:id="rId14"/>
    <p:sldId id="451" r:id="rId15"/>
    <p:sldId id="464" r:id="rId16"/>
    <p:sldId id="435" r:id="rId17"/>
    <p:sldId id="462" r:id="rId18"/>
    <p:sldId id="428" r:id="rId19"/>
    <p:sldId id="465" r:id="rId20"/>
    <p:sldId id="466" r:id="rId21"/>
    <p:sldId id="473" r:id="rId22"/>
    <p:sldId id="467" r:id="rId23"/>
    <p:sldId id="262" r:id="rId24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Manuel Bernal Vicente" initials="JMBV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6775"/>
    <a:srgbClr val="E38013"/>
    <a:srgbClr val="295CA9"/>
    <a:srgbClr val="437FC0"/>
    <a:srgbClr val="6DABDD"/>
    <a:srgbClr val="6DABDB"/>
    <a:srgbClr val="6E9A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88500" autoAdjust="0"/>
  </p:normalViewPr>
  <p:slideViewPr>
    <p:cSldViewPr>
      <p:cViewPr>
        <p:scale>
          <a:sx n="50" d="100"/>
          <a:sy n="50" d="100"/>
        </p:scale>
        <p:origin x="-984" y="282"/>
      </p:cViewPr>
      <p:guideLst>
        <p:guide orient="horz" pos="2160"/>
        <p:guide orient="horz" pos="436"/>
        <p:guide pos="2880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5BADF5-E42D-4B2F-8F05-E8EB39DA3F54}" type="datetimeFigureOut">
              <a:rPr lang="es-ES"/>
              <a:pPr>
                <a:defRPr/>
              </a:pPr>
              <a:t>22/05/2019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F1F39F-C9A0-40B5-A8C5-20862E4EEB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5005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843650-9B68-44F8-9A14-06EFC2B48AB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414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-"/>
            </a:pPr>
            <a:endParaRPr lang="es-ES" dirty="0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8DD55-1AC9-4DD9-926A-2C02FB7559B7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12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25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7C054C-08E4-45D9-872A-747B24F12886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002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8DD55-1AC9-4DD9-926A-2C02FB7559B7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677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1F39F-C9A0-40B5-A8C5-20862E4EEB94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9202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1F39F-C9A0-40B5-A8C5-20862E4EEB94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8084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55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3839F-33A8-4B84-B7E8-C19A959BB15F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79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25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7C054C-08E4-45D9-872A-747B24F12886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02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endParaRPr lang="es-ES" dirty="0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8DD55-1AC9-4DD9-926A-2C02FB7559B7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1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-"/>
            </a:pPr>
            <a:endParaRPr lang="es-ES" dirty="0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8DD55-1AC9-4DD9-926A-2C02FB7559B7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78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8DD55-1AC9-4DD9-926A-2C02FB7559B7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924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-"/>
            </a:pPr>
            <a:endParaRPr lang="es-ES" dirty="0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8DD55-1AC9-4DD9-926A-2C02FB7559B7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05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-"/>
            </a:pPr>
            <a:endParaRPr lang="es-ES" dirty="0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8DD55-1AC9-4DD9-926A-2C02FB7559B7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00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1F39F-C9A0-40B5-A8C5-20862E4EEB94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99739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8DD55-1AC9-4DD9-926A-2C02FB7559B7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26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!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90872" y="404664"/>
            <a:ext cx="8013576" cy="1617028"/>
          </a:xfrm>
        </p:spPr>
        <p:txBody>
          <a:bodyPr anchor="t">
            <a:noAutofit/>
          </a:bodyPr>
          <a:lstStyle>
            <a:lvl1pPr algn="l">
              <a:defRPr sz="5000" baseline="0">
                <a:solidFill>
                  <a:srgbClr val="5D6775"/>
                </a:solidFill>
              </a:defRPr>
            </a:lvl1pPr>
          </a:lstStyle>
          <a:p>
            <a:r>
              <a:rPr lang="es-ES" dirty="0" err="1" smtClean="0"/>
              <a:t>Title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590872" y="2204864"/>
            <a:ext cx="8013576" cy="936104"/>
          </a:xfrm>
        </p:spPr>
        <p:txBody>
          <a:bodyPr anchor="t">
            <a:normAutofit/>
          </a:bodyPr>
          <a:lstStyle>
            <a:lvl1pPr marL="0" indent="0" algn="l">
              <a:buNone/>
              <a:defRPr sz="2500">
                <a:solidFill>
                  <a:srgbClr val="5D67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err="1" smtClean="0"/>
              <a:t>Subtitle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presenter</a:t>
            </a:r>
            <a:endParaRPr lang="es-E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590872" y="3274294"/>
            <a:ext cx="2133600" cy="226714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April 2018 </a:t>
            </a:r>
            <a:endParaRPr lang="es-E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213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;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90872" y="404664"/>
            <a:ext cx="8013576" cy="1617028"/>
          </a:xfrm>
        </p:spPr>
        <p:txBody>
          <a:bodyPr anchor="t">
            <a:noAutofit/>
          </a:bodyPr>
          <a:lstStyle>
            <a:lvl1pPr algn="l">
              <a:defRPr sz="5000" baseline="0">
                <a:solidFill>
                  <a:srgbClr val="5D6775"/>
                </a:solidFill>
              </a:defRPr>
            </a:lvl1pPr>
          </a:lstStyle>
          <a:p>
            <a:r>
              <a:rPr lang="es-ES_tradnl" dirty="0" smtClean="0"/>
              <a:t>THANK YOU!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83548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April 2018 </a:t>
            </a:r>
            <a:endParaRPr lang="es-E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>
                    <a:lumMod val="65000"/>
                  </a:srgbClr>
                </a:solidFill>
              </a:rPr>
              <a:t>Panda Security © 2018</a:t>
            </a:r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1 Marcador de título"/>
          <p:cNvSpPr>
            <a:spLocks noGrp="1"/>
          </p:cNvSpPr>
          <p:nvPr>
            <p:ph type="title" hasCustomPrompt="1"/>
          </p:nvPr>
        </p:nvSpPr>
        <p:spPr>
          <a:xfrm>
            <a:off x="590872" y="540152"/>
            <a:ext cx="3765104" cy="944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5D6775"/>
                </a:solidFill>
              </a:defRPr>
            </a:lvl1pPr>
          </a:lstStyle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590872" y="1628800"/>
            <a:ext cx="3765104" cy="453650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800100" indent="-342900">
              <a:buFont typeface="+mj-lt"/>
              <a:buAutoNum type="arabicPeriod"/>
              <a:defRPr sz="16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600"/>
            </a:lvl4pPr>
            <a:lvl5pPr marL="2171700" indent="-342900">
              <a:buFont typeface="+mj-lt"/>
              <a:buAutoNum type="arabicPeriod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97309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April 2018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FFFFFF"/>
                </a:solidFill>
              </a:rPr>
              <a:t>Panda Security © 2018</a:t>
            </a: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CA4EB4C9-766B-45CC-9786-24C4DE8E4D2C}" type="slidenum">
              <a:rPr lang="es-ES" smtClean="0">
                <a:solidFill>
                  <a:srgbClr val="FFFFFF"/>
                </a:solidFill>
              </a:rPr>
              <a:pPr/>
              <a:t>‹#›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10" name="1 Marcador de título"/>
          <p:cNvSpPr>
            <a:spLocks noGrp="1"/>
          </p:cNvSpPr>
          <p:nvPr>
            <p:ph type="title" hasCustomPrompt="1"/>
          </p:nvPr>
        </p:nvSpPr>
        <p:spPr>
          <a:xfrm>
            <a:off x="590872" y="540152"/>
            <a:ext cx="8013576" cy="1520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err="1" smtClean="0"/>
              <a:t>Title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chapter</a:t>
            </a:r>
            <a:endParaRPr lang="es-ES" dirty="0"/>
          </a:p>
        </p:txBody>
      </p:sp>
      <p:sp>
        <p:nvSpPr>
          <p:cNvPr id="12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590872" y="3212976"/>
            <a:ext cx="8013576" cy="936104"/>
          </a:xfrm>
        </p:spPr>
        <p:txBody>
          <a:bodyPr anchor="t"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err="1" smtClean="0"/>
              <a:t>Summary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33077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April 2018 </a:t>
            </a:r>
            <a:endParaRPr lang="es-E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>
                    <a:lumMod val="65000"/>
                  </a:srgbClr>
                </a:solidFill>
              </a:rPr>
              <a:t>Panda Security © 2018</a:t>
            </a:r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1520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5D6775"/>
                </a:solidFill>
              </a:defRPr>
            </a:lvl1pPr>
          </a:lstStyle>
          <a:p>
            <a:r>
              <a:rPr lang="es-ES" dirty="0" err="1" smtClean="0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548680"/>
            <a:ext cx="3816424" cy="561662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9615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April 2018 </a:t>
            </a:r>
            <a:endParaRPr lang="es-E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>
                    <a:lumMod val="65000"/>
                  </a:srgbClr>
                </a:solidFill>
              </a:rPr>
              <a:t>Panda Security © 2018</a:t>
            </a:r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548680"/>
            <a:ext cx="3816424" cy="561662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2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548680"/>
            <a:ext cx="3816424" cy="561662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98082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side to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April 2018 </a:t>
            </a:r>
            <a:endParaRPr lang="es-E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>
                    <a:lumMod val="65000"/>
                  </a:srgbClr>
                </a:solidFill>
              </a:rPr>
              <a:t>Panda Security © 2018</a:t>
            </a:r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8013576" cy="65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 smtClean="0"/>
              <a:t>Title</a:t>
            </a:r>
            <a:endParaRPr lang="es-ES" dirty="0"/>
          </a:p>
        </p:txBody>
      </p:sp>
      <p:sp>
        <p:nvSpPr>
          <p:cNvPr id="8" name="5 Marcador de contenido"/>
          <p:cNvSpPr>
            <a:spLocks noGrp="1"/>
          </p:cNvSpPr>
          <p:nvPr>
            <p:ph sz="quarter" idx="4"/>
          </p:nvPr>
        </p:nvSpPr>
        <p:spPr>
          <a:xfrm>
            <a:off x="590872" y="1556792"/>
            <a:ext cx="8013576" cy="4608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71031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April 2018 </a:t>
            </a:r>
            <a:endParaRPr lang="es-E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>
                    <a:lumMod val="65000"/>
                  </a:srgbClr>
                </a:solidFill>
              </a:rPr>
              <a:t>Panda Security © 2018</a:t>
            </a:r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548680"/>
            <a:ext cx="8064896" cy="561662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75107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April 2018 </a:t>
            </a:r>
            <a:endParaRPr lang="es-E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>
                    <a:lumMod val="65000"/>
                  </a:srgbClr>
                </a:solidFill>
              </a:rPr>
              <a:t>Panda Security © 2018</a:t>
            </a:r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3765104" cy="1520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 smtClean="0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40966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April 2018 </a:t>
            </a:r>
            <a:endParaRPr lang="es-E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srgbClr val="FFFFFF">
                    <a:lumMod val="65000"/>
                  </a:srgbClr>
                </a:solidFill>
              </a:rPr>
              <a:t>Panda Security © 2018</a:t>
            </a:r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s-E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296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0872" y="540152"/>
            <a:ext cx="8013576" cy="944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 smtClean="0"/>
              <a:t>Title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0872" y="1639341"/>
            <a:ext cx="80135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788024" y="6425555"/>
            <a:ext cx="2133600" cy="226714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FFFFFF">
                    <a:lumMod val="65000"/>
                  </a:srgbClr>
                </a:solidFill>
                <a:latin typeface="Century Gothic"/>
                <a:cs typeface="+mn-cs"/>
              </a:rPr>
              <a:t>April 2018 </a:t>
            </a:r>
            <a:endParaRPr lang="es-ES" dirty="0">
              <a:solidFill>
                <a:srgbClr val="FFFFFF">
                  <a:lumMod val="65000"/>
                </a:srgbClr>
              </a:solidFill>
              <a:latin typeface="Century Gothic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11560" y="6425555"/>
            <a:ext cx="2895600" cy="226714"/>
          </a:xfrm>
          <a:prstGeom prst="rect">
            <a:avLst/>
          </a:prstGeom>
        </p:spPr>
        <p:txBody>
          <a:bodyPr vert="horz" wrap="square" lIns="0" tIns="36000" rIns="72000" bIns="3600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mtClean="0">
                <a:solidFill>
                  <a:srgbClr val="FFFFFF">
                    <a:lumMod val="65000"/>
                  </a:srgbClr>
                </a:solidFill>
                <a:latin typeface="Century Gothic"/>
                <a:cs typeface="+mn-cs"/>
              </a:rPr>
              <a:t>Panda Security © 2018</a:t>
            </a:r>
            <a:endParaRPr lang="es-ES" dirty="0">
              <a:solidFill>
                <a:srgbClr val="FFFFFF">
                  <a:lumMod val="65000"/>
                </a:srgbClr>
              </a:solidFill>
              <a:latin typeface="Century Gothic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328079" y="6425555"/>
            <a:ext cx="1204361" cy="22671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  <a:latin typeface="Century Gothic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srgbClr val="FFFFFF">
                  <a:lumMod val="65000"/>
                </a:srgbClr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24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dasecurity.com/usa/support/card?id=7000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ítulo 1"/>
          <p:cNvSpPr>
            <a:spLocks noGrp="1"/>
          </p:cNvSpPr>
          <p:nvPr>
            <p:ph type="ctrTitle"/>
          </p:nvPr>
        </p:nvSpPr>
        <p:spPr>
          <a:xfrm>
            <a:off x="590550" y="404813"/>
            <a:ext cx="8013700" cy="1617662"/>
          </a:xfrm>
        </p:spPr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1066" name="Subtítulo 2"/>
          <p:cNvSpPr>
            <a:spLocks noGrp="1"/>
          </p:cNvSpPr>
          <p:nvPr>
            <p:ph type="subTitle" idx="1"/>
          </p:nvPr>
        </p:nvSpPr>
        <p:spPr bwMode="auto">
          <a:xfrm>
            <a:off x="590550" y="2205038"/>
            <a:ext cx="801370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  <p:sp>
        <p:nvSpPr>
          <p:cNvPr id="4" name="Rectángulo 3">
            <a:extLst/>
          </p:cNvPr>
          <p:cNvSpPr/>
          <p:nvPr/>
        </p:nvSpPr>
        <p:spPr>
          <a:xfrm>
            <a:off x="0" y="0"/>
            <a:ext cx="9144000" cy="6813550"/>
          </a:xfrm>
          <a:prstGeom prst="rect">
            <a:avLst/>
          </a:prstGeom>
          <a:solidFill>
            <a:srgbClr val="2B3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68" name="1 Título"/>
          <p:cNvSpPr txBox="1">
            <a:spLocks/>
          </p:cNvSpPr>
          <p:nvPr/>
        </p:nvSpPr>
        <p:spPr bwMode="auto">
          <a:xfrm>
            <a:off x="1411288" y="3443288"/>
            <a:ext cx="39243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Техническая презентация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Subtítulo 5">
            <a:extLst/>
          </p:cNvPr>
          <p:cNvSpPr txBox="1">
            <a:spLocks/>
          </p:cNvSpPr>
          <p:nvPr/>
        </p:nvSpPr>
        <p:spPr>
          <a:xfrm>
            <a:off x="1406525" y="4149080"/>
            <a:ext cx="4389438" cy="93503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линия простой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 эффективной защиты данных</a:t>
            </a:r>
            <a:endParaRPr lang="en-US" sz="2000" dirty="0">
              <a:solidFill>
                <a:srgbClr val="BFBFBF"/>
              </a:solidFill>
              <a:latin typeface="Century Gothic" pitchFamily="34" charset="0"/>
            </a:endParaRPr>
          </a:p>
        </p:txBody>
      </p:sp>
      <p:pic>
        <p:nvPicPr>
          <p:cNvPr id="1070" name="Gráfico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3" y="671513"/>
            <a:ext cx="1323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Imagen 11"/>
          <p:cNvPicPr>
            <a:picLocks noChangeAspect="1"/>
          </p:cNvPicPr>
          <p:nvPr/>
        </p:nvPicPr>
        <p:blipFill>
          <a:blip r:embed="rId4" cstate="print"/>
          <a:srcRect l="6041" t="20503" b="22188"/>
          <a:stretch>
            <a:fillRect/>
          </a:stretch>
        </p:blipFill>
        <p:spPr bwMode="auto">
          <a:xfrm>
            <a:off x="755650" y="2781300"/>
            <a:ext cx="50736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Gráfico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484313"/>
            <a:ext cx="4419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64" name="Object 40"/>
          <p:cNvGraphicFramePr>
            <a:graphicFrameLocks noChangeAspect="1"/>
          </p:cNvGraphicFramePr>
          <p:nvPr/>
        </p:nvGraphicFramePr>
        <p:xfrm>
          <a:off x="220663" y="6210300"/>
          <a:ext cx="8753475" cy="485775"/>
        </p:xfrm>
        <a:graphic>
          <a:graphicData uri="http://schemas.openxmlformats.org/presentationml/2006/ole">
            <p:oleObj spid="_x0000_s1232" r:id="rId6" imgW="11669841" imgH="64761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37855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7 Marcador de fecha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n-lt"/>
                <a:cs typeface="Arial" charset="0"/>
              </a:rPr>
              <a:t>Май</a:t>
            </a:r>
            <a:r>
              <a:rPr lang="en-US" dirty="0" smtClean="0">
                <a:latin typeface="+mn-lt"/>
                <a:cs typeface="Arial" charset="0"/>
              </a:rPr>
              <a:t> </a:t>
            </a:r>
            <a:r>
              <a:rPr lang="en-US" dirty="0" smtClean="0">
                <a:latin typeface="+mn-lt"/>
                <a:cs typeface="Arial" charset="0"/>
              </a:rPr>
              <a:t>2019 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8" name="8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+mn-lt"/>
                <a:cs typeface="Arial" charset="0"/>
              </a:rPr>
              <a:t>Panda Security © 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9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E0AE64-6681-40DC-9846-2F7D4E9B0E1A}" type="slidenum">
              <a:rPr lang="es-ES">
                <a:latin typeface="+mn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60" name="3 Título"/>
          <p:cNvSpPr>
            <a:spLocks noGrp="1"/>
          </p:cNvSpPr>
          <p:nvPr>
            <p:ph type="title"/>
          </p:nvPr>
        </p:nvSpPr>
        <p:spPr>
          <a:xfrm>
            <a:off x="323528" y="360968"/>
            <a:ext cx="7869560" cy="482376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Виджеты</a:t>
            </a:r>
            <a:r>
              <a:rPr lang="ru-RU" sz="2000" dirty="0" smtClean="0"/>
              <a:t> статуса и опции настройки</a:t>
            </a:r>
            <a:endParaRPr lang="en-US" sz="2000" noProof="0" dirty="0"/>
          </a:p>
        </p:txBody>
      </p:sp>
      <p:sp>
        <p:nvSpPr>
          <p:cNvPr id="8" name="CuadroTexto 7"/>
          <p:cNvSpPr txBox="1"/>
          <p:nvPr/>
        </p:nvSpPr>
        <p:spPr>
          <a:xfrm>
            <a:off x="683568" y="980728"/>
            <a:ext cx="8284875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 err="1" smtClean="0">
                <a:latin typeface="+mn-lt"/>
              </a:rPr>
              <a:t>Виджеты</a:t>
            </a:r>
            <a:r>
              <a:rPr lang="ru-RU" sz="1400" b="1" dirty="0" smtClean="0">
                <a:latin typeface="+mn-lt"/>
              </a:rPr>
              <a:t> статуса</a:t>
            </a:r>
            <a:r>
              <a:rPr lang="en-US" sz="1400" b="1" dirty="0" smtClean="0">
                <a:latin typeface="+mn-lt"/>
              </a:rPr>
              <a:t>:</a:t>
            </a:r>
            <a:endParaRPr lang="en-US" sz="1400" b="1" dirty="0" smtClean="0">
              <a:latin typeface="+mn-lt"/>
            </a:endParaRPr>
          </a:p>
        </p:txBody>
      </p:sp>
      <p:pic>
        <p:nvPicPr>
          <p:cNvPr id="14338" name="Picture 2" descr="Z:\Panda Share\Продукты\Full Encryption\Изображения\PFE - Status.png"/>
          <p:cNvPicPr>
            <a:picLocks noChangeAspect="1" noChangeArrowheads="1"/>
          </p:cNvPicPr>
          <p:nvPr/>
        </p:nvPicPr>
        <p:blipFill>
          <a:blip r:embed="rId3" cstate="print"/>
          <a:srcRect l="17977" t="7140" b="14111"/>
          <a:stretch>
            <a:fillRect/>
          </a:stretch>
        </p:blipFill>
        <p:spPr bwMode="auto">
          <a:xfrm>
            <a:off x="606379" y="1700808"/>
            <a:ext cx="7998069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87704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7 Marcador de fecha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n-lt"/>
              </a:rPr>
              <a:t>Май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2019 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8" name="8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+mn-lt"/>
                <a:cs typeface="Arial" charset="0"/>
              </a:rPr>
              <a:t>Panda Security © 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9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E0AE64-6681-40DC-9846-2F7D4E9B0E1A}" type="slidenum">
              <a:rPr lang="es-ES">
                <a:latin typeface="+mn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61" name="4 Marcador de contenido"/>
          <p:cNvSpPr>
            <a:spLocks noGrp="1"/>
          </p:cNvSpPr>
          <p:nvPr>
            <p:ph sz="quarter" idx="4"/>
          </p:nvPr>
        </p:nvSpPr>
        <p:spPr>
          <a:xfrm>
            <a:off x="157860" y="3789039"/>
            <a:ext cx="8518596" cy="2520281"/>
          </a:xfrm>
        </p:spPr>
        <p:txBody>
          <a:bodyPr>
            <a:normAutofit/>
          </a:bodyPr>
          <a:lstStyle/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323528" y="360968"/>
            <a:ext cx="7869560" cy="482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5D677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dirty="0" err="1" smtClean="0"/>
              <a:t>Виджеты</a:t>
            </a:r>
            <a:r>
              <a:rPr lang="ru-RU" sz="2000" dirty="0" smtClean="0"/>
              <a:t> статуса и опции настройки</a:t>
            </a:r>
            <a:endParaRPr lang="en-US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83568" y="980728"/>
            <a:ext cx="8284875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1400" b="1" dirty="0" smtClean="0">
                <a:latin typeface="+mn-lt"/>
              </a:rPr>
              <a:t>Опции настройки</a:t>
            </a:r>
            <a:r>
              <a:rPr lang="en-US" sz="1400" b="1" dirty="0" smtClean="0">
                <a:latin typeface="+mn-lt"/>
              </a:rPr>
              <a:t>:</a:t>
            </a:r>
            <a:endParaRPr lang="en-US" sz="1400" b="1" dirty="0" smtClean="0">
              <a:latin typeface="+mn-lt"/>
            </a:endParaRPr>
          </a:p>
        </p:txBody>
      </p:sp>
      <p:pic>
        <p:nvPicPr>
          <p:cNvPr id="15362" name="Picture 2" descr="Z:\Panda Share\Продукты\Full Encryption\Изображения\PFE - Settings - Edit.png"/>
          <p:cNvPicPr>
            <a:picLocks noChangeAspect="1" noChangeArrowheads="1"/>
          </p:cNvPicPr>
          <p:nvPr/>
        </p:nvPicPr>
        <p:blipFill>
          <a:blip r:embed="rId3" cstate="print"/>
          <a:srcRect l="17967" t="7484" r="27597" b="39802"/>
          <a:stretch>
            <a:fillRect/>
          </a:stretch>
        </p:blipFill>
        <p:spPr bwMode="auto">
          <a:xfrm>
            <a:off x="755575" y="1844824"/>
            <a:ext cx="791736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81271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Май</a:t>
            </a:r>
            <a:r>
              <a:rPr lang="en-US" dirty="0" smtClean="0"/>
              <a:t> </a:t>
            </a:r>
            <a:r>
              <a:rPr lang="en-US" dirty="0" smtClean="0"/>
              <a:t>2019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Panda Security © 2019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7A803-E14B-4716-9D5E-8A34C57EA771}" type="slidenum">
              <a:rPr lang="es-ES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2150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Panda Adaptive Defense </a:t>
            </a:r>
            <a:r>
              <a:rPr lang="ru-RU" noProof="0" dirty="0" smtClean="0"/>
              <a:t>и</a:t>
            </a:r>
            <a:r>
              <a:rPr lang="en-US" noProof="0" dirty="0" smtClean="0"/>
              <a:t> </a:t>
            </a:r>
            <a:r>
              <a:rPr lang="en-US" noProof="0" dirty="0" smtClean="0"/>
              <a:t>Panda Full Encryption</a:t>
            </a:r>
          </a:p>
        </p:txBody>
      </p:sp>
      <p:sp>
        <p:nvSpPr>
          <p:cNvPr id="21509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Поведение модуля и практические ситуации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919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7 Marcador de fecha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n-lt"/>
              </a:rPr>
              <a:t>Май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2019 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8" name="8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+mn-lt"/>
                <a:cs typeface="Arial" charset="0"/>
              </a:rPr>
              <a:t>Panda Security © 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9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E0AE64-6681-40DC-9846-2F7D4E9B0E1A}" type="slidenum">
              <a:rPr lang="es-ES">
                <a:latin typeface="+mn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60" name="3 Título"/>
          <p:cNvSpPr>
            <a:spLocks noGrp="1"/>
          </p:cNvSpPr>
          <p:nvPr>
            <p:ph type="title"/>
          </p:nvPr>
        </p:nvSpPr>
        <p:spPr>
          <a:xfrm>
            <a:off x="336499" y="188280"/>
            <a:ext cx="7869560" cy="5936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Ключи восстановления и случаи, когда они нужны</a:t>
            </a:r>
            <a:endParaRPr lang="en-US" sz="2000" dirty="0"/>
          </a:p>
        </p:txBody>
      </p:sp>
      <p:sp>
        <p:nvSpPr>
          <p:cNvPr id="19461" name="4 Marcador de contenido"/>
          <p:cNvSpPr>
            <a:spLocks noGrp="1"/>
          </p:cNvSpPr>
          <p:nvPr>
            <p:ph sz="quarter" idx="4"/>
          </p:nvPr>
        </p:nvSpPr>
        <p:spPr>
          <a:xfrm>
            <a:off x="331857" y="812981"/>
            <a:ext cx="8640960" cy="124786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При обнаружении аномальной ситуации на компьютере, защищенным с помощью </a:t>
            </a:r>
            <a:r>
              <a:rPr lang="en-US" sz="1400" dirty="0" smtClean="0"/>
              <a:t>Panda </a:t>
            </a:r>
            <a:r>
              <a:rPr lang="en-US" sz="1400" dirty="0"/>
              <a:t>Full </a:t>
            </a:r>
            <a:r>
              <a:rPr lang="en-US" sz="1400" dirty="0" smtClean="0"/>
              <a:t>Encryption</a:t>
            </a:r>
            <a:r>
              <a:rPr lang="ru-RU" sz="1400" dirty="0" smtClean="0"/>
              <a:t>, или в случае, когда забыли пароль разблокировки, система потребует </a:t>
            </a:r>
            <a:r>
              <a:rPr lang="en-US" sz="1400" dirty="0" smtClean="0"/>
              <a:t>48-</a:t>
            </a:r>
            <a:r>
              <a:rPr lang="ru-RU" sz="1400" dirty="0" smtClean="0"/>
              <a:t>разрядный ключ восстановления</a:t>
            </a:r>
            <a:r>
              <a:rPr lang="en-US" sz="1400" dirty="0" smtClean="0"/>
              <a:t>. </a:t>
            </a:r>
            <a:r>
              <a:rPr lang="ru-RU" sz="1400" dirty="0" smtClean="0"/>
              <a:t>Этот ключ можно получить в облачной консоли управления и его необходимо ввести для завершения запуска компьютера</a:t>
            </a:r>
            <a:r>
              <a:rPr lang="en-US" sz="1400" dirty="0" smtClean="0"/>
              <a:t>. </a:t>
            </a:r>
            <a:r>
              <a:rPr lang="ru-RU" sz="1400" dirty="0" smtClean="0"/>
              <a:t>Каждый зашифрованный том (раздел) будет иметь свой собственный ключ восстановления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4499992" y="3225028"/>
            <a:ext cx="1008112" cy="1052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Z:\Panda Share\Продукты\Full Encryption\Изображения\PFE - Computer - Details.png"/>
          <p:cNvPicPr>
            <a:picLocks noChangeAspect="1" noChangeArrowheads="1"/>
          </p:cNvPicPr>
          <p:nvPr/>
        </p:nvPicPr>
        <p:blipFill>
          <a:blip r:embed="rId3" cstate="print"/>
          <a:srcRect l="18740" t="81026" r="32451" b="5774"/>
          <a:stretch>
            <a:fillRect/>
          </a:stretch>
        </p:blipFill>
        <p:spPr bwMode="auto">
          <a:xfrm>
            <a:off x="539552" y="2204864"/>
            <a:ext cx="6912768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148064" y="2708920"/>
            <a:ext cx="216024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 descr="Z:\Panda Share\Продукты\Full Encryption\Изображения\PFE - Computer - Details - Recovery key.png"/>
          <p:cNvPicPr>
            <a:picLocks noChangeAspect="1" noChangeArrowheads="1"/>
          </p:cNvPicPr>
          <p:nvPr/>
        </p:nvPicPr>
        <p:blipFill>
          <a:blip r:embed="rId4" cstate="print"/>
          <a:srcRect l="30115" t="3759" r="29921" b="71041"/>
          <a:stretch>
            <a:fillRect/>
          </a:stretch>
        </p:blipFill>
        <p:spPr bwMode="auto">
          <a:xfrm>
            <a:off x="1619672" y="4365104"/>
            <a:ext cx="567834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80243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Май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2019 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Panda Security © 2019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pPr/>
              <a:t>14</a:t>
            </a:fld>
            <a:endParaRPr lang="es-ES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23528" y="404664"/>
            <a:ext cx="8013576" cy="39634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5D6775"/>
                </a:solidFill>
              </a:rPr>
              <a:t>Ключи восстановления и случаи, когда они нужны</a:t>
            </a:r>
            <a:endParaRPr lang="en-US" sz="2000" dirty="0">
              <a:solidFill>
                <a:srgbClr val="5D6775"/>
              </a:solidFill>
            </a:endParaRPr>
          </a:p>
        </p:txBody>
      </p:sp>
      <p:sp>
        <p:nvSpPr>
          <p:cNvPr id="12" name="Marcador de contenido 7"/>
          <p:cNvSpPr txBox="1">
            <a:spLocks/>
          </p:cNvSpPr>
          <p:nvPr/>
        </p:nvSpPr>
        <p:spPr>
          <a:xfrm>
            <a:off x="467544" y="1628800"/>
            <a:ext cx="85053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cs typeface="Arial" charset="0"/>
              </a:rPr>
              <a:t>Когда запрашивается ключ восстановления</a:t>
            </a:r>
            <a:r>
              <a:rPr lang="en-US" sz="1400" b="1" dirty="0" smtClean="0">
                <a:cs typeface="Arial" charset="0"/>
              </a:rPr>
              <a:t>?</a:t>
            </a:r>
            <a:endParaRPr lang="en-US" sz="1400" b="1" dirty="0" smtClean="0">
              <a:cs typeface="Arial" charset="0"/>
            </a:endParaRP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Когда неверно вводятся </a:t>
            </a:r>
            <a:r>
              <a:rPr lang="en-US" sz="1200" dirty="0" smtClean="0"/>
              <a:t>PIN</a:t>
            </a:r>
            <a:r>
              <a:rPr lang="ru-RU" sz="1200" dirty="0" smtClean="0"/>
              <a:t>-код или пароль в процессе запуска компьютера</a:t>
            </a:r>
            <a:endParaRPr lang="en-US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Когда защищенное устройство с </a:t>
            </a:r>
            <a:r>
              <a:rPr lang="en-US" sz="1200" dirty="0" smtClean="0"/>
              <a:t>TPM </a:t>
            </a:r>
            <a:r>
              <a:rPr lang="ru-RU" sz="1200" dirty="0" smtClean="0"/>
              <a:t>обнаруживает изменение в последовательности загрузки </a:t>
            </a:r>
            <a:r>
              <a:rPr lang="en-US" sz="1200" dirty="0" smtClean="0"/>
              <a:t>(</a:t>
            </a:r>
            <a:r>
              <a:rPr lang="ru-RU" sz="1200" dirty="0" smtClean="0"/>
              <a:t>например, жесткий диск, защищенный с помощью </a:t>
            </a:r>
            <a:r>
              <a:rPr lang="en-US" sz="1200" dirty="0" smtClean="0"/>
              <a:t>TPM</a:t>
            </a:r>
            <a:r>
              <a:rPr lang="ru-RU" sz="1200" dirty="0" smtClean="0"/>
              <a:t> и подключенный к другому компьютеру</a:t>
            </a:r>
            <a:r>
              <a:rPr lang="en-US" sz="1200" dirty="0" smtClean="0"/>
              <a:t>)</a:t>
            </a:r>
            <a:endParaRPr lang="en-US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Когда меняется материнская плата компьютера, а значит, меняется и </a:t>
            </a:r>
            <a:r>
              <a:rPr lang="en-US" sz="1200" dirty="0" smtClean="0"/>
              <a:t>TPM</a:t>
            </a:r>
            <a:endParaRPr lang="en-US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При деактивации, отключении или удалении содержимого </a:t>
            </a:r>
            <a:r>
              <a:rPr lang="en-US" sz="1200" dirty="0" smtClean="0"/>
              <a:t>TPM</a:t>
            </a:r>
            <a:endParaRPr lang="en-US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При изменении параметров настройки загрузки компьютера</a:t>
            </a:r>
            <a:endParaRPr lang="en-US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При изменении процесса загрузки компьютера</a:t>
            </a:r>
            <a:r>
              <a:rPr lang="en-US" sz="1200" dirty="0" smtClean="0"/>
              <a:t>: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Обновление </a:t>
            </a:r>
            <a:r>
              <a:rPr lang="en-US" sz="1200" dirty="0" smtClean="0"/>
              <a:t>BIOS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Обновление прошивки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Обновление </a:t>
            </a:r>
            <a:r>
              <a:rPr lang="en-US" sz="1200" dirty="0" smtClean="0"/>
              <a:t>UEFI</a:t>
            </a:r>
            <a:r>
              <a:rPr lang="en-US" sz="12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Модификация загрузочного сектора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Модификация основной загрузочной записи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Модификация диспетчера загрузки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Изменения в прошивках определенных компонентов, которые являются частью процесса загрузки компьютера</a:t>
            </a:r>
            <a:r>
              <a:rPr lang="en-US" sz="1200" dirty="0" smtClean="0"/>
              <a:t> (</a:t>
            </a:r>
            <a:r>
              <a:rPr lang="ru-RU" sz="1200" dirty="0" err="1" smtClean="0"/>
              <a:t>видео-карты</a:t>
            </a:r>
            <a:r>
              <a:rPr lang="ru-RU" sz="1200" dirty="0" smtClean="0"/>
              <a:t>, драйверы дисков и пр.</a:t>
            </a:r>
            <a:r>
              <a:rPr lang="en-US" sz="1200" dirty="0" smtClean="0"/>
              <a:t>)</a:t>
            </a:r>
            <a:r>
              <a:rPr lang="ru-RU" sz="1200" dirty="0" smtClean="0"/>
              <a:t> и известные как ПЗУ (</a:t>
            </a:r>
            <a:r>
              <a:rPr lang="en-US" sz="1200" dirty="0" smtClean="0"/>
              <a:t>Option ROM</a:t>
            </a:r>
            <a:r>
              <a:rPr lang="ru-RU" sz="1200" dirty="0" smtClean="0"/>
              <a:t>)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Изменения в других компонентах, которые используются на начальных стадиях загрузки системы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70275" y="9172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Важно знать, что процесс шифрования не начнется до тех пор, пока ключ восстановления не будет сгенерирован и сохранен в нашей базе данных. После того как ключ восстановления сохранен, компьютер будет перезагружен и начнется процесс шифрования.</a:t>
            </a:r>
            <a:endParaRPr lang="es-E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654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Май 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2019 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Panda Security © 2019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pPr/>
              <a:t>15</a:t>
            </a:fld>
            <a:endParaRPr lang="es-ES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321254" y="401555"/>
            <a:ext cx="7869560" cy="4423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Практические ситуации</a:t>
            </a:r>
            <a:r>
              <a:rPr lang="en-US" sz="2000" dirty="0" smtClean="0"/>
              <a:t>: </a:t>
            </a:r>
            <a:r>
              <a:rPr lang="ru-RU" sz="2000" dirty="0" smtClean="0"/>
              <a:t>шифрование </a:t>
            </a:r>
            <a:r>
              <a:rPr lang="en-US" sz="2000" dirty="0" smtClean="0"/>
              <a:t>Windows </a:t>
            </a:r>
            <a:r>
              <a:rPr lang="en-US" sz="2000" dirty="0"/>
              <a:t>7 </a:t>
            </a:r>
            <a:r>
              <a:rPr lang="ru-RU" sz="2000" dirty="0" smtClean="0"/>
              <a:t>без </a:t>
            </a:r>
            <a:r>
              <a:rPr lang="en-US" sz="2000" dirty="0" smtClean="0"/>
              <a:t>TPM</a:t>
            </a:r>
            <a:endParaRPr lang="en-U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691" y="836712"/>
            <a:ext cx="5030417" cy="2581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395536" y="3429000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+mj-lt"/>
              </a:rPr>
              <a:t> В параметрах настройки опция </a:t>
            </a:r>
            <a:r>
              <a:rPr lang="ru-RU" sz="1200" b="1" dirty="0" smtClean="0">
                <a:latin typeface="+mj-lt"/>
              </a:rPr>
              <a:t>Не шифровать компьютеры, которым требуется </a:t>
            </a:r>
            <a:r>
              <a:rPr lang="en-US" sz="1200" b="1" dirty="0" smtClean="0">
                <a:latin typeface="+mj-lt"/>
              </a:rPr>
              <a:t>USB</a:t>
            </a:r>
            <a:r>
              <a:rPr lang="ru-RU" sz="1200" b="1" dirty="0" smtClean="0">
                <a:latin typeface="+mj-lt"/>
              </a:rPr>
              <a:t>-устройство для аутентификации</a:t>
            </a:r>
            <a:r>
              <a:rPr lang="ru-RU" sz="1200" dirty="0" smtClean="0">
                <a:latin typeface="+mj-lt"/>
              </a:rPr>
              <a:t> должна быть отключена, иначе тома (разделы) не будут зашифрованы</a:t>
            </a:r>
            <a:r>
              <a:rPr lang="en-US" sz="1200" dirty="0" smtClean="0">
                <a:latin typeface="+mj-lt"/>
              </a:rPr>
              <a:t>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 После того как появится окно, если подключено </a:t>
            </a:r>
            <a:r>
              <a:rPr lang="en-US" sz="1200" dirty="0" smtClean="0">
                <a:latin typeface="+mj-lt"/>
              </a:rPr>
              <a:t>USB, </a:t>
            </a:r>
            <a:r>
              <a:rPr lang="ru-RU" sz="1200" dirty="0" smtClean="0">
                <a:latin typeface="+mj-lt"/>
              </a:rPr>
              <a:t>устройство будет автоматически обнаружено, и при нажатии на кнопку </a:t>
            </a:r>
            <a:r>
              <a:rPr lang="ru-RU" sz="1200" b="1" dirty="0" smtClean="0">
                <a:latin typeface="+mj-lt"/>
              </a:rPr>
              <a:t>Создать загрузочный </a:t>
            </a:r>
            <a:r>
              <a:rPr lang="en-US" sz="1200" b="1" dirty="0" smtClean="0">
                <a:latin typeface="+mj-lt"/>
              </a:rPr>
              <a:t>USB </a:t>
            </a:r>
            <a:r>
              <a:rPr lang="ru-RU" sz="1200" b="1" dirty="0" smtClean="0">
                <a:latin typeface="+mj-lt"/>
              </a:rPr>
              <a:t>и перезагрузить </a:t>
            </a:r>
            <a:r>
              <a:rPr lang="ru-RU" sz="1200" dirty="0" smtClean="0">
                <a:latin typeface="+mj-lt"/>
              </a:rPr>
              <a:t>создается </a:t>
            </a:r>
            <a:r>
              <a:rPr lang="en-US" sz="1200" dirty="0" smtClean="0">
                <a:latin typeface="+mj-lt"/>
              </a:rPr>
              <a:t>ID </a:t>
            </a:r>
            <a:r>
              <a:rPr lang="ru-RU" sz="1200" dirty="0" smtClean="0">
                <a:latin typeface="+mj-lt"/>
              </a:rPr>
              <a:t>ключа на </a:t>
            </a:r>
            <a:r>
              <a:rPr lang="en-US" sz="1200" dirty="0" smtClean="0">
                <a:latin typeface="+mj-lt"/>
              </a:rPr>
              <a:t>USB</a:t>
            </a:r>
            <a:r>
              <a:rPr lang="ru-RU" sz="1200" dirty="0" smtClean="0">
                <a:latin typeface="+mj-lt"/>
              </a:rPr>
              <a:t>, а система перезагружается</a:t>
            </a:r>
            <a:r>
              <a:rPr lang="en-US" sz="1200" dirty="0" smtClean="0">
                <a:latin typeface="+mj-lt"/>
              </a:rPr>
              <a:t>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 Если </a:t>
            </a:r>
            <a:r>
              <a:rPr lang="en-US" sz="1200" dirty="0" smtClean="0">
                <a:latin typeface="+mj-lt"/>
              </a:rPr>
              <a:t>USB </a:t>
            </a:r>
            <a:r>
              <a:rPr lang="ru-RU" sz="1200" dirty="0" smtClean="0">
                <a:latin typeface="+mj-lt"/>
              </a:rPr>
              <a:t>отключен до запуска компьютера</a:t>
            </a:r>
            <a:r>
              <a:rPr lang="en-US" sz="1200" dirty="0" smtClean="0">
                <a:latin typeface="+mj-lt"/>
              </a:rPr>
              <a:t>, </a:t>
            </a:r>
            <a:r>
              <a:rPr lang="ru-RU" sz="1200" dirty="0" smtClean="0">
                <a:latin typeface="+mj-lt"/>
              </a:rPr>
              <a:t>то шифрование не будет инициировано, а содержимое </a:t>
            </a:r>
            <a:r>
              <a:rPr lang="en-US" sz="1200" dirty="0" smtClean="0">
                <a:latin typeface="+mj-lt"/>
              </a:rPr>
              <a:t>USB </a:t>
            </a:r>
            <a:r>
              <a:rPr lang="ru-RU" sz="1200" dirty="0" smtClean="0">
                <a:latin typeface="+mj-lt"/>
              </a:rPr>
              <a:t>должно быть проверено до запуска процесса загрузки системы</a:t>
            </a:r>
            <a:r>
              <a:rPr lang="en-US" sz="1200" dirty="0" smtClean="0">
                <a:latin typeface="+mj-lt"/>
              </a:rPr>
              <a:t>.</a:t>
            </a: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1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+mj-lt"/>
              </a:rPr>
              <a:t> Учтите, что если </a:t>
            </a:r>
            <a:r>
              <a:rPr lang="ru-RU" sz="1200" dirty="0" smtClean="0"/>
              <a:t>в </a:t>
            </a:r>
            <a:r>
              <a:rPr lang="en-US" sz="1200" dirty="0" smtClean="0"/>
              <a:t>BIOS </a:t>
            </a:r>
            <a:r>
              <a:rPr lang="ru-RU" sz="1200" dirty="0" smtClean="0">
                <a:latin typeface="+mj-lt"/>
              </a:rPr>
              <a:t>последовательность загрузки</a:t>
            </a:r>
            <a:r>
              <a:rPr lang="en-US" sz="1200" dirty="0" smtClean="0">
                <a:latin typeface="+mj-lt"/>
              </a:rPr>
              <a:t> «</a:t>
            </a:r>
            <a:r>
              <a:rPr lang="ru-RU" sz="1200" dirty="0" smtClean="0">
                <a:latin typeface="+mj-lt"/>
              </a:rPr>
              <a:t>Загрузка с </a:t>
            </a:r>
            <a:r>
              <a:rPr lang="en-US" sz="1200" dirty="0" smtClean="0">
                <a:latin typeface="+mj-lt"/>
              </a:rPr>
              <a:t>USB</a:t>
            </a:r>
            <a:r>
              <a:rPr lang="ru-RU" sz="1200" dirty="0" smtClean="0">
                <a:latin typeface="+mj-lt"/>
              </a:rPr>
              <a:t>»</a:t>
            </a:r>
            <a:r>
              <a:rPr lang="en-US" sz="1200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стоит перед «Загрузка с жесткого диска», то на экране появится ошибка  с просьбой </a:t>
            </a:r>
            <a:r>
              <a:rPr lang="en-US" sz="1200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отключить </a:t>
            </a:r>
            <a:r>
              <a:rPr lang="en-US" sz="1200" dirty="0" smtClean="0">
                <a:latin typeface="+mj-lt"/>
              </a:rPr>
              <a:t>USB </a:t>
            </a:r>
            <a:r>
              <a:rPr lang="ru-RU" sz="1200" dirty="0" smtClean="0">
                <a:latin typeface="+mj-lt"/>
              </a:rPr>
              <a:t>и нажать любую клавишу для перезагрузки. Если это выполнить, то необходимые проверки не осуществляются, а процесс шифрования не начинается</a:t>
            </a:r>
            <a:r>
              <a:rPr lang="en-US" sz="1200" dirty="0" smtClean="0">
                <a:latin typeface="+mj-lt"/>
              </a:rPr>
              <a:t>.</a:t>
            </a:r>
            <a:endParaRPr lang="es-E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965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Май 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2019 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Panda Security © 2019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pPr/>
              <a:t>16</a:t>
            </a:fld>
            <a:endParaRPr lang="es-ES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321254" y="401555"/>
            <a:ext cx="7869560" cy="4423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Практические ситуации</a:t>
            </a:r>
            <a:r>
              <a:rPr lang="en-US" sz="2000" dirty="0" smtClean="0"/>
              <a:t>: </a:t>
            </a:r>
            <a:r>
              <a:rPr lang="ru-RU" sz="2000" dirty="0" smtClean="0"/>
              <a:t>шифрование с </a:t>
            </a:r>
            <a:r>
              <a:rPr lang="en-US" sz="2000" dirty="0" smtClean="0"/>
              <a:t>TPM</a:t>
            </a:r>
            <a:endParaRPr lang="en-US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78495" y="382640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 Если чип </a:t>
            </a:r>
            <a:r>
              <a:rPr lang="en-US" sz="1200" dirty="0" smtClean="0">
                <a:latin typeface="+mn-lt"/>
              </a:rPr>
              <a:t>TPM </a:t>
            </a:r>
            <a:r>
              <a:rPr lang="ru-RU" sz="1200" dirty="0" smtClean="0">
                <a:latin typeface="+mn-lt"/>
              </a:rPr>
              <a:t>не активирован</a:t>
            </a:r>
            <a:r>
              <a:rPr lang="en-US" sz="1200" dirty="0" smtClean="0">
                <a:latin typeface="+mn-lt"/>
              </a:rPr>
              <a:t>, </a:t>
            </a:r>
            <a:r>
              <a:rPr lang="ru-RU" sz="1200" dirty="0" smtClean="0">
                <a:latin typeface="+mn-lt"/>
              </a:rPr>
              <a:t>то будет запрошена перезагрузка для его активации</a:t>
            </a:r>
            <a:r>
              <a:rPr lang="en-US" sz="1200" dirty="0" smtClean="0">
                <a:latin typeface="+mn-lt"/>
              </a:rPr>
              <a:t>. </a:t>
            </a:r>
            <a:r>
              <a:rPr lang="ru-RU" sz="1200" dirty="0" smtClean="0">
                <a:latin typeface="+mn-lt"/>
              </a:rPr>
              <a:t>В </a:t>
            </a:r>
            <a:r>
              <a:rPr lang="en-US" sz="1200" dirty="0" smtClean="0">
                <a:latin typeface="+mn-lt"/>
              </a:rPr>
              <a:t>Windows </a:t>
            </a:r>
            <a:r>
              <a:rPr lang="en-US" sz="1200" dirty="0">
                <a:latin typeface="+mn-lt"/>
              </a:rPr>
              <a:t>10 </a:t>
            </a:r>
            <a:r>
              <a:rPr lang="ru-RU" sz="1200" dirty="0" smtClean="0">
                <a:latin typeface="+mn-lt"/>
              </a:rPr>
              <a:t>он активирован автоматически</a:t>
            </a:r>
            <a:r>
              <a:rPr lang="en-US" sz="1200" dirty="0" smtClean="0">
                <a:latin typeface="+mn-lt"/>
              </a:rPr>
              <a:t>, </a:t>
            </a:r>
            <a:r>
              <a:rPr lang="ru-RU" sz="1200" dirty="0" smtClean="0">
                <a:latin typeface="+mn-lt"/>
              </a:rPr>
              <a:t>а в предыдущих версиях операционной системы </a:t>
            </a:r>
            <a:r>
              <a:rPr lang="ru-RU" sz="1200" dirty="0" smtClean="0">
                <a:latin typeface="+mn-lt"/>
              </a:rPr>
              <a:t>может потребоваться ручная активация в </a:t>
            </a:r>
            <a:r>
              <a:rPr lang="en-US" sz="1200" dirty="0" smtClean="0">
                <a:latin typeface="+mn-lt"/>
              </a:rPr>
              <a:t>BIOS</a:t>
            </a:r>
            <a:r>
              <a:rPr lang="en-US" sz="1200" dirty="0">
                <a:latin typeface="+mn-lt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1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 После активации чипа </a:t>
            </a:r>
            <a:r>
              <a:rPr lang="en-US" sz="1200" dirty="0" smtClean="0">
                <a:latin typeface="+mn-lt"/>
              </a:rPr>
              <a:t>TPM </a:t>
            </a:r>
            <a:r>
              <a:rPr lang="ru-RU" sz="1200" dirty="0" smtClean="0">
                <a:latin typeface="+mn-lt"/>
              </a:rPr>
              <a:t> и перезагрузки ПК начнется шифрование дисков</a:t>
            </a:r>
            <a:r>
              <a:rPr lang="en-US" sz="1200" dirty="0" smtClean="0">
                <a:latin typeface="+mn-lt"/>
              </a:rPr>
              <a:t>.</a:t>
            </a:r>
            <a:endParaRPr lang="en-US" sz="1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sz="1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Если опция </a:t>
            </a:r>
            <a:r>
              <a:rPr lang="ru-RU" sz="1200" b="1" dirty="0" smtClean="0">
                <a:latin typeface="+mn-lt"/>
              </a:rPr>
              <a:t>Запрашивать пароль для доступа к компьютеру</a:t>
            </a:r>
            <a:r>
              <a:rPr lang="en-US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включена в настройках модуля</a:t>
            </a:r>
            <a:r>
              <a:rPr lang="en-US" sz="1200" dirty="0" smtClean="0">
                <a:latin typeface="+mn-lt"/>
              </a:rPr>
              <a:t>, </a:t>
            </a:r>
            <a:r>
              <a:rPr lang="ru-RU" sz="1200" dirty="0" smtClean="0">
                <a:latin typeface="+mn-lt"/>
              </a:rPr>
              <a:t>то появится окно, в котором попросят ввести пароль и перезагрузиться, после чего начнется процесс шифрования</a:t>
            </a:r>
            <a:endParaRPr lang="es-ES" sz="1200" dirty="0"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668" y="972386"/>
            <a:ext cx="5018463" cy="247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17137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788024" y="6370638"/>
            <a:ext cx="2133600" cy="226714"/>
          </a:xfrm>
        </p:spPr>
        <p:txBody>
          <a:bodyPr/>
          <a:lstStyle/>
          <a:p>
            <a:r>
              <a:rPr lang="ru-RU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Май 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2019 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611560" y="6370638"/>
            <a:ext cx="2895600" cy="226714"/>
          </a:xfrm>
        </p:spPr>
        <p:txBody>
          <a:bodyPr/>
          <a:lstStyle/>
          <a:p>
            <a:r>
              <a:rPr lang="es-E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Panda Security © 2019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328079" y="6370638"/>
            <a:ext cx="1204361" cy="226714"/>
          </a:xfrm>
        </p:spPr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pPr/>
              <a:t>17</a:t>
            </a:fld>
            <a:endParaRPr lang="es-ES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321254" y="401555"/>
            <a:ext cx="7869560" cy="4423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Практические ситуации</a:t>
            </a:r>
            <a:r>
              <a:rPr lang="en-US" sz="2000" dirty="0" smtClean="0"/>
              <a:t>: </a:t>
            </a:r>
            <a:r>
              <a:rPr lang="ru-RU" sz="2000" dirty="0" smtClean="0"/>
              <a:t>шифрование с паролем</a:t>
            </a:r>
            <a:endParaRPr lang="en-US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43608" y="4129653"/>
            <a:ext cx="654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Появится окно с запросом действующего пароля</a:t>
            </a:r>
            <a:r>
              <a:rPr lang="en-US" sz="1200" dirty="0" smtClean="0">
                <a:latin typeface="+mn-lt"/>
              </a:rPr>
              <a:t>, </a:t>
            </a:r>
            <a:r>
              <a:rPr lang="ru-RU" sz="1200" dirty="0" smtClean="0">
                <a:latin typeface="+mn-lt"/>
              </a:rPr>
              <a:t>после его ввода и нажатия кнопки </a:t>
            </a:r>
            <a:r>
              <a:rPr lang="ru-RU" sz="1200" b="1" dirty="0" smtClean="0">
                <a:latin typeface="+mn-lt"/>
              </a:rPr>
              <a:t>Установить пароль</a:t>
            </a:r>
            <a:r>
              <a:rPr lang="ru-RU" sz="1200" dirty="0" smtClean="0">
                <a:latin typeface="+mn-lt"/>
              </a:rPr>
              <a:t> система перезагрузится</a:t>
            </a:r>
            <a:r>
              <a:rPr lang="en-US" sz="1200" dirty="0" smtClean="0">
                <a:latin typeface="+mn-lt"/>
              </a:rPr>
              <a:t>.</a:t>
            </a:r>
            <a:endParaRPr lang="en-US" sz="1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sz="1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После запуска системы будет запрошен пароль для выполнения требуемых проверок, после которых начнется процесс шифрования</a:t>
            </a:r>
            <a:r>
              <a:rPr lang="en-US" sz="1200" dirty="0" smtClean="0">
                <a:latin typeface="+mn-lt"/>
              </a:rPr>
              <a:t>.</a:t>
            </a:r>
            <a:endParaRPr lang="es-ES" sz="1200" dirty="0"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037904"/>
            <a:ext cx="4392488" cy="289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85880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Май 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2019 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Panda Security © 2019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pPr/>
              <a:t>18</a:t>
            </a:fld>
            <a:endParaRPr lang="es-ES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321254" y="401555"/>
            <a:ext cx="7869560" cy="44230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Практические ситуации</a:t>
            </a:r>
            <a:r>
              <a:rPr lang="en-US" sz="2000" dirty="0" smtClean="0"/>
              <a:t>: </a:t>
            </a:r>
            <a:r>
              <a:rPr lang="ru-RU" sz="2000" dirty="0" smtClean="0"/>
              <a:t>ввести </a:t>
            </a:r>
            <a:r>
              <a:rPr lang="en-US" sz="2000" dirty="0" smtClean="0"/>
              <a:t>PIN</a:t>
            </a:r>
            <a:r>
              <a:rPr lang="ru-RU" sz="2000" dirty="0" smtClean="0"/>
              <a:t>-код для разблокировки доступа</a:t>
            </a:r>
            <a:endParaRPr lang="en-US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39552" y="1261209"/>
            <a:ext cx="7031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Это окно появляется при загрузке системы для ввода настроенного </a:t>
            </a:r>
            <a:r>
              <a:rPr lang="en-US" sz="1200" dirty="0" smtClean="0">
                <a:latin typeface="+mn-lt"/>
              </a:rPr>
              <a:t>PIN</a:t>
            </a:r>
            <a:r>
              <a:rPr lang="ru-RU" sz="1200" dirty="0" smtClean="0">
                <a:latin typeface="+mn-lt"/>
              </a:rPr>
              <a:t>-кода или пароля</a:t>
            </a:r>
            <a:r>
              <a:rPr lang="en-US" sz="1200" dirty="0" smtClean="0">
                <a:latin typeface="+mn-lt"/>
              </a:rPr>
              <a:t>.</a:t>
            </a:r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ru-RU" sz="1200" dirty="0" smtClean="0">
                <a:latin typeface="+mn-lt"/>
              </a:rPr>
              <a:t>Отсюда открывается доступ к меню восстановления </a:t>
            </a:r>
            <a:r>
              <a:rPr lang="en-US" sz="1200" dirty="0" smtClean="0">
                <a:latin typeface="+mn-lt"/>
              </a:rPr>
              <a:t>(</a:t>
            </a:r>
            <a:r>
              <a:rPr lang="ru-RU" sz="1200" dirty="0" smtClean="0">
                <a:latin typeface="+mn-lt"/>
              </a:rPr>
              <a:t>при нажатии </a:t>
            </a:r>
            <a:r>
              <a:rPr lang="en-US" sz="1200" dirty="0" smtClean="0">
                <a:latin typeface="+mn-lt"/>
              </a:rPr>
              <a:t>ESC</a:t>
            </a:r>
            <a:r>
              <a:rPr lang="en-US" sz="1200" dirty="0">
                <a:latin typeface="+mn-lt"/>
              </a:rPr>
              <a:t>), </a:t>
            </a:r>
            <a:r>
              <a:rPr lang="ru-RU" sz="1200" dirty="0" smtClean="0">
                <a:latin typeface="+mn-lt"/>
              </a:rPr>
              <a:t>где необходимо ввести ключ восстановления в том случае, если, например, забыли пароль</a:t>
            </a:r>
            <a:r>
              <a:rPr lang="en-US" sz="1200" dirty="0" smtClean="0">
                <a:latin typeface="+mn-lt"/>
              </a:rPr>
              <a:t>:</a:t>
            </a:r>
            <a:endParaRPr lang="es-ES" sz="1200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328592" cy="378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6321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Май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2019 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Panda Security © 2019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pPr/>
              <a:t>19</a:t>
            </a:fld>
            <a:endParaRPr lang="es-ES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23528" y="404664"/>
            <a:ext cx="8013576" cy="39634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5D6775"/>
                </a:solidFill>
              </a:rPr>
              <a:t>Другие протестированные случаи</a:t>
            </a:r>
            <a:r>
              <a:rPr lang="es-ES" sz="2000" dirty="0" smtClean="0">
                <a:solidFill>
                  <a:srgbClr val="5D6775"/>
                </a:solidFill>
              </a:rPr>
              <a:t>: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67544" y="1124743"/>
            <a:ext cx="8505312" cy="1440161"/>
          </a:xfrm>
        </p:spPr>
        <p:txBody>
          <a:bodyPr>
            <a:noAutofit/>
          </a:bodyPr>
          <a:lstStyle/>
          <a:p>
            <a:pPr lvl="0"/>
            <a:r>
              <a:rPr lang="ru-RU" sz="1400" b="1" dirty="0" smtClean="0"/>
              <a:t>Что случится, если пользователь удалит защиту тома (раздела) из самой утилиты </a:t>
            </a:r>
            <a:r>
              <a:rPr lang="en-US" sz="1400" b="1" dirty="0" err="1" smtClean="0"/>
              <a:t>Bitlocker</a:t>
            </a:r>
            <a:r>
              <a:rPr lang="en-US" sz="1400" b="1" dirty="0" smtClean="0"/>
              <a:t>?</a:t>
            </a:r>
            <a:endParaRPr lang="en-US" sz="1400" b="1" dirty="0"/>
          </a:p>
          <a:p>
            <a:pPr lvl="0"/>
            <a:endParaRPr lang="en-US" sz="1400" b="1" dirty="0"/>
          </a:p>
          <a:p>
            <a:pPr lvl="0"/>
            <a:r>
              <a:rPr lang="ru-RU" sz="1400" dirty="0" smtClean="0"/>
              <a:t>В этом случае, когда агент выполнит проверку шифрования, он снова применит настроенную конфигурацию</a:t>
            </a:r>
            <a:r>
              <a:rPr lang="en-US" sz="1400" dirty="0" smtClean="0"/>
              <a:t>, </a:t>
            </a:r>
            <a:r>
              <a:rPr lang="ru-RU" sz="1400" dirty="0" smtClean="0"/>
              <a:t>т.е. </a:t>
            </a:r>
            <a:r>
              <a:rPr lang="ru-RU" sz="1400" dirty="0" smtClean="0"/>
              <a:t>модуль заново </a:t>
            </a:r>
            <a:r>
              <a:rPr lang="ru-RU" sz="1400" dirty="0" err="1" smtClean="0"/>
              <a:t>перезашифрует</a:t>
            </a:r>
            <a:r>
              <a:rPr lang="ru-RU" sz="1400" dirty="0" smtClean="0"/>
              <a:t> том (раздел)</a:t>
            </a:r>
            <a:r>
              <a:rPr lang="en-US" sz="1400" dirty="0" smtClean="0"/>
              <a:t>. </a:t>
            </a:r>
            <a:r>
              <a:rPr lang="ru-RU" sz="1400" dirty="0" smtClean="0"/>
              <a:t>Это означает, что будут сгенерированы новые </a:t>
            </a:r>
            <a:r>
              <a:rPr lang="en-US" sz="1400" dirty="0" smtClean="0"/>
              <a:t>ID</a:t>
            </a:r>
            <a:r>
              <a:rPr lang="ru-RU" sz="1400" dirty="0" smtClean="0"/>
              <a:t> ключа и Ключ восстановления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2" name="Marcador de contenido 7"/>
          <p:cNvSpPr txBox="1">
            <a:spLocks/>
          </p:cNvSpPr>
          <p:nvPr/>
        </p:nvSpPr>
        <p:spPr>
          <a:xfrm>
            <a:off x="467544" y="2708920"/>
            <a:ext cx="8354927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cs typeface="Arial" charset="0"/>
              </a:rPr>
              <a:t>Что случится, если удалить агента </a:t>
            </a:r>
            <a:r>
              <a:rPr lang="en-US" sz="1400" b="1" dirty="0" smtClean="0">
                <a:cs typeface="Arial" charset="0"/>
              </a:rPr>
              <a:t>Panda </a:t>
            </a:r>
            <a:r>
              <a:rPr lang="ru-RU" sz="1400" b="1" dirty="0" smtClean="0">
                <a:cs typeface="Arial" charset="0"/>
              </a:rPr>
              <a:t>с компьютера</a:t>
            </a:r>
            <a:r>
              <a:rPr lang="en-US" sz="1400" b="1" dirty="0" smtClean="0">
                <a:cs typeface="Arial" charset="0"/>
              </a:rPr>
              <a:t>?</a:t>
            </a:r>
            <a:endParaRPr lang="en-US" sz="1400" b="1" dirty="0">
              <a:cs typeface="Arial" charset="0"/>
            </a:endParaRPr>
          </a:p>
          <a:p>
            <a:pPr fontAlgn="auto">
              <a:spcAft>
                <a:spcPts val="0"/>
              </a:spcAft>
            </a:pPr>
            <a:endParaRPr lang="en-US" sz="1400" b="1" dirty="0">
              <a:cs typeface="Arial" charset="0"/>
            </a:endParaRPr>
          </a:p>
          <a:p>
            <a:pPr fontAlgn="auto">
              <a:spcAft>
                <a:spcPts val="0"/>
              </a:spcAft>
            </a:pPr>
            <a:r>
              <a:rPr lang="ru-RU" sz="1400" dirty="0" smtClean="0">
                <a:cs typeface="Arial" charset="0"/>
              </a:rPr>
              <a:t>В этом случае компьютер останется зашифрованным</a:t>
            </a:r>
            <a:r>
              <a:rPr lang="en-US" sz="1400" dirty="0" smtClean="0">
                <a:cs typeface="Arial" charset="0"/>
              </a:rPr>
              <a:t>, </a:t>
            </a:r>
            <a:r>
              <a:rPr lang="ru-RU" sz="1400" dirty="0" smtClean="0">
                <a:cs typeface="Arial" charset="0"/>
              </a:rPr>
              <a:t>а тома (разделы) не будут расшифрованы после деинсталляции </a:t>
            </a:r>
            <a:r>
              <a:rPr lang="en-US" sz="1400" dirty="0" smtClean="0">
                <a:cs typeface="Arial" charset="0"/>
              </a:rPr>
              <a:t>Panda</a:t>
            </a:r>
            <a:r>
              <a:rPr lang="ru-RU" sz="1400" dirty="0" smtClean="0">
                <a:cs typeface="Arial" charset="0"/>
              </a:rPr>
              <a:t>. После удаления агента информация о компьютере будет удалена из облачной консоли управления, а значит, что пользователь не будет иметь доступа к ключам восстановления</a:t>
            </a:r>
            <a:r>
              <a:rPr lang="en-US" sz="1400" dirty="0" smtClean="0">
                <a:cs typeface="Arial" charset="0"/>
              </a:rPr>
              <a:t>.</a:t>
            </a:r>
            <a:endParaRPr lang="en-US" sz="1400" dirty="0">
              <a:cs typeface="Arial" charset="0"/>
            </a:endParaRPr>
          </a:p>
          <a:p>
            <a:pPr fontAlgn="auto">
              <a:spcAft>
                <a:spcPts val="0"/>
              </a:spcAft>
            </a:pPr>
            <a:r>
              <a:rPr lang="ru-RU" sz="1400" dirty="0" smtClean="0">
                <a:cs typeface="Arial" charset="0"/>
              </a:rPr>
              <a:t>Если агент будет установлен заново, то снова появится последний существовавший Ключ восстановления </a:t>
            </a:r>
            <a:r>
              <a:rPr lang="en-US" sz="1400" dirty="0" smtClean="0">
                <a:cs typeface="Arial" charset="0"/>
              </a:rPr>
              <a:t>(</a:t>
            </a:r>
            <a:r>
              <a:rPr lang="ru-RU" sz="1400" dirty="0" smtClean="0">
                <a:cs typeface="Arial" charset="0"/>
              </a:rPr>
              <a:t>это не означает шифрование дисков снова</a:t>
            </a:r>
            <a:r>
              <a:rPr lang="en-US" sz="1400" dirty="0" smtClean="0">
                <a:cs typeface="Arial" charset="0"/>
              </a:rPr>
              <a:t>).</a:t>
            </a:r>
            <a:endParaRPr lang="en-US" sz="1400" dirty="0"/>
          </a:p>
        </p:txBody>
      </p:sp>
      <p:sp>
        <p:nvSpPr>
          <p:cNvPr id="9" name="Marcador de contenido 7"/>
          <p:cNvSpPr txBox="1">
            <a:spLocks/>
          </p:cNvSpPr>
          <p:nvPr/>
        </p:nvSpPr>
        <p:spPr>
          <a:xfrm>
            <a:off x="467544" y="4869160"/>
            <a:ext cx="8505448" cy="144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400" b="1" dirty="0" smtClean="0"/>
              <a:t>Что случится, если изменить пароль тома (раздела) из администратора </a:t>
            </a:r>
            <a:r>
              <a:rPr lang="en-US" sz="1400" b="1" dirty="0" err="1" smtClean="0"/>
              <a:t>Bitlocker</a:t>
            </a:r>
            <a:r>
              <a:rPr lang="en-US" sz="1400" b="1" dirty="0" smtClean="0"/>
              <a:t>?</a:t>
            </a:r>
            <a:endParaRPr lang="en-US" sz="1400" b="1" dirty="0"/>
          </a:p>
          <a:p>
            <a:pPr fontAlgn="auto">
              <a:spcAft>
                <a:spcPts val="0"/>
              </a:spcAft>
            </a:pPr>
            <a:endParaRPr lang="en-US" sz="1400" b="1" dirty="0"/>
          </a:p>
          <a:p>
            <a:pPr fontAlgn="auto">
              <a:spcAft>
                <a:spcPts val="0"/>
              </a:spcAft>
            </a:pPr>
            <a:r>
              <a:rPr lang="ru-RU" sz="1400" dirty="0" smtClean="0"/>
              <a:t>В этом случае ничего не произойдет и ключи восстановления в консоли не изменятся</a:t>
            </a:r>
            <a:r>
              <a:rPr lang="en-US" sz="1400" dirty="0" smtClean="0"/>
              <a:t>. </a:t>
            </a:r>
            <a:r>
              <a:rPr lang="ru-RU" sz="1400" dirty="0" smtClean="0"/>
              <a:t>Именно пользователь определяет пароль доступа, следовательно, в его власти менять его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73656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7 Marcador de fecha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n-lt"/>
                <a:cs typeface="Arial" charset="0"/>
              </a:rPr>
              <a:t>Май</a:t>
            </a:r>
            <a:r>
              <a:rPr lang="en-US" dirty="0" smtClean="0">
                <a:latin typeface="+mn-lt"/>
                <a:cs typeface="Arial" charset="0"/>
              </a:rPr>
              <a:t> </a:t>
            </a:r>
            <a:r>
              <a:rPr lang="en-US" dirty="0" smtClean="0">
                <a:latin typeface="+mn-lt"/>
                <a:cs typeface="Arial" charset="0"/>
              </a:rPr>
              <a:t>2019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5362" name="8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+mn-lt"/>
                <a:cs typeface="Arial" charset="0"/>
              </a:rPr>
              <a:t>Panda Security © 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5363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0CA243-80F6-4860-A912-B2167B93A2B5}" type="slidenum">
              <a:rPr lang="es-ES">
                <a:latin typeface="+mn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5364" name="1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noProof="0" dirty="0" smtClean="0"/>
              <a:t>Содержание</a:t>
            </a:r>
            <a:endParaRPr lang="en-US" b="1" noProof="0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467544" y="1484784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+mn-lt"/>
              </a:rPr>
              <a:t>Что такое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Panda Full </a:t>
            </a:r>
            <a:r>
              <a:rPr lang="en-US" sz="1400" dirty="0" smtClean="0">
                <a:latin typeface="+mn-lt"/>
              </a:rPr>
              <a:t>Encryption?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Ключевые функции</a:t>
            </a:r>
            <a:endParaRPr lang="en-US" sz="14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Требования к аппаратному и программному обеспечению</a:t>
            </a:r>
            <a:endParaRPr lang="en-US" sz="14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Поддерживаемые методы аутентификации</a:t>
            </a:r>
            <a:endParaRPr lang="en-US" sz="14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Совместимые устройства хранения</a:t>
            </a:r>
            <a:endParaRPr lang="en-US" sz="14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+mn-lt"/>
              </a:rPr>
              <a:t>Виджеты</a:t>
            </a:r>
            <a:r>
              <a:rPr lang="ru-RU" sz="1400" dirty="0" smtClean="0">
                <a:latin typeface="+mn-lt"/>
              </a:rPr>
              <a:t> статуса и опции настройки</a:t>
            </a:r>
            <a:endParaRPr lang="en-US" sz="14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+mn-lt"/>
              </a:rPr>
              <a:t>Поведение модуля и практические ситуации</a:t>
            </a:r>
            <a:endParaRPr lang="en-US" sz="14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Ключи восстановления и случаи, 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когда они нужны</a:t>
            </a:r>
            <a:endParaRPr lang="en-US" sz="14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Практические ситуации</a:t>
            </a:r>
            <a:endParaRPr lang="en-US" sz="14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Другие протестированные случаи</a:t>
            </a:r>
            <a:endParaRPr lang="en-US" sz="14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noProof="0" dirty="0" smtClean="0"/>
              <a:t>Спасибо</a:t>
            </a:r>
            <a:r>
              <a:rPr lang="en-US" noProof="0" dirty="0" smtClean="0"/>
              <a:t>!</a:t>
            </a:r>
            <a:endParaRPr lang="en-US" noProof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Май</a:t>
            </a:r>
            <a:r>
              <a:rPr lang="en-US" dirty="0" smtClean="0"/>
              <a:t> </a:t>
            </a:r>
            <a:r>
              <a:rPr lang="en-US" dirty="0" smtClean="0"/>
              <a:t>2019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Panda Security © 2019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7A803-E14B-4716-9D5E-8A34C57EA771}" type="slidenum">
              <a:rPr lang="es-ES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2150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Panda Adaptive Defense </a:t>
            </a:r>
            <a:r>
              <a:rPr lang="ru-RU" noProof="0" dirty="0" smtClean="0"/>
              <a:t>и</a:t>
            </a:r>
            <a:r>
              <a:rPr lang="en-US" noProof="0" dirty="0" smtClean="0"/>
              <a:t> </a:t>
            </a:r>
            <a:r>
              <a:rPr lang="en-US" noProof="0" dirty="0" smtClean="0"/>
              <a:t>Panda Full Encryption</a:t>
            </a:r>
          </a:p>
        </p:txBody>
      </p:sp>
      <p:sp>
        <p:nvSpPr>
          <p:cNvPr id="21509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noProof="0" dirty="0" smtClean="0"/>
              <a:t>Что такое </a:t>
            </a:r>
            <a:r>
              <a:rPr lang="en-US" noProof="0" dirty="0" smtClean="0"/>
              <a:t>Panda </a:t>
            </a:r>
            <a:r>
              <a:rPr lang="en-US" noProof="0" dirty="0" smtClean="0"/>
              <a:t>Full Encryption?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43728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7 Marcador de fecha"/>
          <p:cNvSpPr>
            <a:spLocks noGrp="1"/>
          </p:cNvSpPr>
          <p:nvPr>
            <p:ph type="dt" sz="half" idx="10"/>
          </p:nvPr>
        </p:nvSpPr>
        <p:spPr bwMode="auto">
          <a:xfrm>
            <a:off x="4788024" y="6425555"/>
            <a:ext cx="2133600" cy="226714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n-lt"/>
              </a:rPr>
              <a:t>Май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8" name="8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+mn-lt"/>
                <a:cs typeface="Arial" charset="0"/>
              </a:rPr>
              <a:t>Panda Security © 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9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E0AE64-6681-40DC-9846-2F7D4E9B0E1A}" type="slidenum">
              <a:rPr lang="es-ES">
                <a:latin typeface="+mn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60" name="3 Título"/>
          <p:cNvSpPr>
            <a:spLocks noGrp="1"/>
          </p:cNvSpPr>
          <p:nvPr>
            <p:ph type="title"/>
          </p:nvPr>
        </p:nvSpPr>
        <p:spPr>
          <a:xfrm>
            <a:off x="336499" y="188280"/>
            <a:ext cx="7869560" cy="5936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 такое</a:t>
            </a:r>
            <a:r>
              <a:rPr lang="en-US" sz="2000" dirty="0" smtClean="0"/>
              <a:t> </a:t>
            </a:r>
            <a:r>
              <a:rPr lang="en-US" sz="2000" dirty="0"/>
              <a:t>Panda Full Encryption?</a:t>
            </a:r>
          </a:p>
        </p:txBody>
      </p:sp>
      <p:sp>
        <p:nvSpPr>
          <p:cNvPr id="19461" name="4 Marcador de contenido"/>
          <p:cNvSpPr>
            <a:spLocks noGrp="1"/>
          </p:cNvSpPr>
          <p:nvPr>
            <p:ph sz="quarter" idx="4"/>
          </p:nvPr>
        </p:nvSpPr>
        <p:spPr>
          <a:xfrm>
            <a:off x="467544" y="1268760"/>
            <a:ext cx="8424936" cy="1774798"/>
          </a:xfrm>
        </p:spPr>
        <p:txBody>
          <a:bodyPr>
            <a:noAutofit/>
          </a:bodyPr>
          <a:lstStyle/>
          <a:p>
            <a:r>
              <a:rPr lang="en-US" dirty="0"/>
              <a:t>Panda Full Encryption </a:t>
            </a:r>
            <a:r>
              <a:rPr lang="ru-RU" dirty="0" smtClean="0"/>
              <a:t>– это модуль, интегрированный в платформу </a:t>
            </a:r>
            <a:r>
              <a:rPr lang="en-US" dirty="0" err="1" smtClean="0"/>
              <a:t>Aether</a:t>
            </a:r>
            <a:r>
              <a:rPr lang="ru-RU" dirty="0" smtClean="0"/>
              <a:t>, который </a:t>
            </a:r>
            <a:r>
              <a:rPr lang="ru-RU" b="1" dirty="0" smtClean="0"/>
              <a:t>шифрует содержимое устройств хранения, подключенных </a:t>
            </a:r>
            <a:r>
              <a:rPr lang="ru-RU" dirty="0" smtClean="0"/>
              <a:t>к компьютерам, на которых установлено решение </a:t>
            </a:r>
            <a:r>
              <a:rPr lang="en-US" dirty="0" smtClean="0"/>
              <a:t>Panda </a:t>
            </a:r>
            <a:r>
              <a:rPr lang="en-US" dirty="0" smtClean="0"/>
              <a:t>Adaptive </a:t>
            </a:r>
            <a:r>
              <a:rPr lang="en-US" dirty="0" smtClean="0"/>
              <a:t>Defense</a:t>
            </a:r>
            <a:r>
              <a:rPr lang="ru-RU" dirty="0" smtClean="0"/>
              <a:t> </a:t>
            </a:r>
            <a:r>
              <a:rPr lang="en-US" dirty="0" smtClean="0"/>
              <a:t>[360] </a:t>
            </a:r>
            <a:r>
              <a:rPr lang="ru-RU" dirty="0" smtClean="0"/>
              <a:t>или </a:t>
            </a:r>
            <a:r>
              <a:rPr lang="en-US" dirty="0" smtClean="0"/>
              <a:t>Endpoint Protection</a:t>
            </a:r>
            <a:r>
              <a:rPr lang="ru-RU" dirty="0" smtClean="0"/>
              <a:t> </a:t>
            </a:r>
            <a:r>
              <a:rPr lang="en-US" dirty="0" smtClean="0"/>
              <a:t>[Plus].</a:t>
            </a:r>
            <a:endParaRPr lang="en-US" dirty="0"/>
          </a:p>
          <a:p>
            <a:r>
              <a:rPr lang="ru-RU" dirty="0" smtClean="0"/>
              <a:t>Модуль предназначен для того, чтобы свести к минимуму  вероятность несанкционированного раскрытия корпоративной информации в случаях потери или кражи компьютера, а также при прекращении использования устройства хранения информации без предварительного уничтожения на нем конфиденциальной информации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Panda Full Encryption </a:t>
            </a:r>
            <a:r>
              <a:rPr lang="ru-RU" b="1" dirty="0" smtClean="0"/>
              <a:t>совместим с большинством версий операционной системы </a:t>
            </a:r>
            <a:r>
              <a:rPr lang="en-US" b="1" dirty="0" smtClean="0"/>
              <a:t>Windows </a:t>
            </a:r>
            <a:r>
              <a:rPr lang="en-US" dirty="0" smtClean="0"/>
              <a:t>(Windows </a:t>
            </a:r>
            <a:r>
              <a:rPr lang="en-US" dirty="0"/>
              <a:t>7 </a:t>
            </a:r>
            <a:r>
              <a:rPr lang="ru-RU" dirty="0" smtClean="0"/>
              <a:t>или выше</a:t>
            </a:r>
            <a:r>
              <a:rPr lang="en-US" dirty="0" smtClean="0"/>
              <a:t>) </a:t>
            </a:r>
            <a:r>
              <a:rPr lang="ru-RU" dirty="0" smtClean="0"/>
              <a:t>и позволяет контролировать статус шифрования сетевого оборудования, централизованно управляя их ключами восстановления. Кроме того, модуль использует все преимущества таких аппаратных ресурсов как </a:t>
            </a:r>
            <a:r>
              <a:rPr lang="en-US" dirty="0" smtClean="0"/>
              <a:t>TPM</a:t>
            </a:r>
            <a:r>
              <a:rPr lang="ru-RU" dirty="0" smtClean="0"/>
              <a:t>-чипы</a:t>
            </a:r>
            <a:r>
              <a:rPr lang="en-US" dirty="0" smtClean="0"/>
              <a:t>, </a:t>
            </a:r>
            <a:r>
              <a:rPr lang="ru-RU" dirty="0" smtClean="0"/>
              <a:t>предлагая большую гибкость при выборе наиболее подходящей системы аутентификации в зависимости от конкретного случая</a:t>
            </a:r>
            <a:r>
              <a:rPr lang="en-US" dirty="0" smtClean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11223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7 Marcador de fecha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n-lt"/>
              </a:rPr>
              <a:t>Май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8" name="8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+mn-lt"/>
                <a:cs typeface="Arial" charset="0"/>
              </a:rPr>
              <a:t>Panda Security © 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9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E0AE64-6681-40DC-9846-2F7D4E9B0E1A}" type="slidenum">
              <a:rPr lang="es-ES">
                <a:latin typeface="+mn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60" name="3 Título"/>
          <p:cNvSpPr>
            <a:spLocks noGrp="1"/>
          </p:cNvSpPr>
          <p:nvPr>
            <p:ph type="title"/>
          </p:nvPr>
        </p:nvSpPr>
        <p:spPr>
          <a:xfrm>
            <a:off x="336499" y="188280"/>
            <a:ext cx="7869560" cy="5936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Ключевые функции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67372" y="908720"/>
            <a:ext cx="8057139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1400" b="1" dirty="0">
                <a:latin typeface="+mn-lt"/>
              </a:rPr>
              <a:t>BitLocker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en-US" sz="1400" b="1" dirty="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ru-RU" sz="1400" dirty="0" smtClean="0">
                <a:latin typeface="+mn-lt"/>
              </a:rPr>
              <a:t>Это специальное программное обеспечение, установленное на компьютерах с рядом версий </a:t>
            </a:r>
            <a:r>
              <a:rPr lang="en-US" sz="1400" dirty="0" smtClean="0">
                <a:latin typeface="+mn-lt"/>
              </a:rPr>
              <a:t>Windows </a:t>
            </a:r>
            <a:r>
              <a:rPr lang="ru-RU" sz="1400" dirty="0" smtClean="0">
                <a:latin typeface="+mn-lt"/>
              </a:rPr>
              <a:t>(</a:t>
            </a:r>
            <a:r>
              <a:rPr lang="en-US" sz="1400" dirty="0" smtClean="0">
                <a:latin typeface="+mn-lt"/>
              </a:rPr>
              <a:t>7 </a:t>
            </a:r>
            <a:r>
              <a:rPr lang="ru-RU" sz="1400" dirty="0" smtClean="0">
                <a:latin typeface="+mn-lt"/>
              </a:rPr>
              <a:t>и выше), которое отвечает за шифрование и дешифрацию данных, хранящихся на жестких дисках (томах) компьютера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1400" dirty="0">
                <a:latin typeface="+mn-lt"/>
              </a:rPr>
              <a:t>Panda Full Encryption </a:t>
            </a:r>
            <a:r>
              <a:rPr lang="ru-RU" sz="1400" dirty="0" smtClean="0">
                <a:latin typeface="+mn-lt"/>
              </a:rPr>
              <a:t>использует это ПО для их </a:t>
            </a:r>
            <a:r>
              <a:rPr lang="ru-RU" sz="1400" dirty="0" smtClean="0">
                <a:latin typeface="+mn-lt"/>
              </a:rPr>
              <a:t>шифрования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1400" dirty="0">
                <a:latin typeface="+mn-lt"/>
              </a:rPr>
              <a:t>Panda Full Encryption </a:t>
            </a:r>
            <a:r>
              <a:rPr lang="ru-RU" sz="1400" dirty="0" smtClean="0">
                <a:latin typeface="+mn-lt"/>
              </a:rPr>
              <a:t>автоматически устанавливает </a:t>
            </a:r>
            <a:r>
              <a:rPr lang="en-US" sz="1400" dirty="0" err="1" smtClean="0">
                <a:latin typeface="+mn-lt"/>
              </a:rPr>
              <a:t>BitLocker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на тех серверных версиях, которые не имеют его, но при этом поддерживают его использование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 smtClean="0"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1125" y="318708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Системный раздел</a:t>
            </a:r>
            <a:endParaRPr lang="en-US" sz="1400" b="1" dirty="0">
              <a:latin typeface="+mn-lt"/>
            </a:endParaRPr>
          </a:p>
          <a:p>
            <a:endParaRPr lang="en-US" sz="1400" b="1" dirty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Это небольшая область жесткого диска размером примерно в </a:t>
            </a:r>
            <a:r>
              <a:rPr lang="en-US" sz="1400" dirty="0" smtClean="0">
                <a:latin typeface="+mn-lt"/>
              </a:rPr>
              <a:t>1</a:t>
            </a:r>
            <a:r>
              <a:rPr lang="ru-RU" sz="1400" dirty="0" smtClean="0">
                <a:latin typeface="+mn-lt"/>
              </a:rPr>
              <a:t>,</a:t>
            </a:r>
            <a:r>
              <a:rPr lang="en-US" sz="1400" dirty="0" smtClean="0">
                <a:latin typeface="+mn-lt"/>
              </a:rPr>
              <a:t>5 </a:t>
            </a:r>
            <a:r>
              <a:rPr lang="ru-RU" sz="1400" dirty="0" smtClean="0">
                <a:latin typeface="+mn-lt"/>
              </a:rPr>
              <a:t>ГБ, которая остается незашифрованной. Она необходима компьютеру для корректного выполнения процесса загрузки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Panda Full Encryption </a:t>
            </a:r>
            <a:r>
              <a:rPr lang="ru-RU" sz="1400" dirty="0" smtClean="0">
                <a:latin typeface="+mn-lt"/>
              </a:rPr>
              <a:t>автоматически создает данный системный раздел, если ранее он не существовал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1125" y="4825523"/>
            <a:ext cx="8174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Алгоритм шифрования</a:t>
            </a:r>
            <a:endParaRPr lang="en-US" sz="1400" b="1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Алгоритм шифрования, используемый в </a:t>
            </a:r>
            <a:r>
              <a:rPr lang="en-US" sz="1400" dirty="0" smtClean="0">
                <a:latin typeface="+mn-lt"/>
              </a:rPr>
              <a:t>Panda </a:t>
            </a:r>
            <a:r>
              <a:rPr lang="en-US" sz="1400" dirty="0">
                <a:latin typeface="+mn-lt"/>
              </a:rPr>
              <a:t>Full </a:t>
            </a:r>
            <a:r>
              <a:rPr lang="en-US" sz="1400" dirty="0" smtClean="0">
                <a:latin typeface="+mn-lt"/>
              </a:rPr>
              <a:t>Encryption</a:t>
            </a:r>
            <a:r>
              <a:rPr lang="ru-RU" sz="1400" dirty="0" smtClean="0">
                <a:latin typeface="+mn-lt"/>
              </a:rPr>
              <a:t>: </a:t>
            </a:r>
            <a:r>
              <a:rPr lang="en-US" sz="1400" b="1" dirty="0" smtClean="0">
                <a:latin typeface="+mn-lt"/>
              </a:rPr>
              <a:t>AES-256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773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7 Marcador de fecha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n-lt"/>
              </a:rPr>
              <a:t>Май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8" name="8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+mn-lt"/>
                <a:cs typeface="Arial" charset="0"/>
              </a:rPr>
              <a:t>Panda Security © 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9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E0AE64-6681-40DC-9846-2F7D4E9B0E1A}" type="slidenum">
              <a:rPr lang="es-ES">
                <a:latin typeface="+mn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60" name="3 Título"/>
          <p:cNvSpPr>
            <a:spLocks noGrp="1"/>
          </p:cNvSpPr>
          <p:nvPr>
            <p:ph type="title"/>
          </p:nvPr>
        </p:nvSpPr>
        <p:spPr>
          <a:xfrm>
            <a:off x="336499" y="188280"/>
            <a:ext cx="7869560" cy="432408"/>
          </a:xfrm>
        </p:spPr>
        <p:txBody>
          <a:bodyPr>
            <a:noAutofit/>
          </a:bodyPr>
          <a:lstStyle/>
          <a:p>
            <a:r>
              <a:rPr lang="ru-RU" sz="2000" dirty="0" smtClean="0"/>
              <a:t>Требования к аппаратному и программному обеспечению</a:t>
            </a:r>
            <a:endParaRPr lang="en-US" sz="2000" dirty="0"/>
          </a:p>
        </p:txBody>
      </p:sp>
      <p:sp>
        <p:nvSpPr>
          <p:cNvPr id="19461" name="4 Marcador de contenido"/>
          <p:cNvSpPr>
            <a:spLocks noGrp="1"/>
          </p:cNvSpPr>
          <p:nvPr>
            <p:ph sz="quarter" idx="4"/>
          </p:nvPr>
        </p:nvSpPr>
        <p:spPr>
          <a:xfrm>
            <a:off x="320772" y="3356992"/>
            <a:ext cx="8640960" cy="1402494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Требования к аппаратному обеспечению</a:t>
            </a:r>
            <a:endParaRPr lang="en-US" sz="1400" b="1" dirty="0" smtClean="0"/>
          </a:p>
          <a:p>
            <a:endParaRPr lang="en-US" sz="1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TPM 1.2 </a:t>
            </a:r>
            <a:r>
              <a:rPr lang="ru-RU" sz="1400" dirty="0" smtClean="0"/>
              <a:t>и выше, если используется данный метод аутентификации</a:t>
            </a:r>
            <a:r>
              <a:rPr lang="es-ES" sz="1400" dirty="0" smtClean="0"/>
              <a:t>.</a:t>
            </a: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USB</a:t>
            </a:r>
            <a:r>
              <a:rPr lang="ru-RU" sz="1400" dirty="0" smtClean="0"/>
              <a:t>-ключ («</a:t>
            </a:r>
            <a:r>
              <a:rPr lang="ru-RU" sz="1400" dirty="0" err="1" smtClean="0"/>
              <a:t>флэшка</a:t>
            </a:r>
            <a:r>
              <a:rPr lang="ru-RU" sz="1400" dirty="0" smtClean="0"/>
              <a:t>») и компьютер, позволяющий считывать </a:t>
            </a:r>
            <a:r>
              <a:rPr lang="en-US" sz="1400" dirty="0" smtClean="0"/>
              <a:t>USB</a:t>
            </a:r>
            <a:r>
              <a:rPr lang="ru-RU" sz="1400" dirty="0" smtClean="0"/>
              <a:t>-устройства из </a:t>
            </a:r>
            <a:r>
              <a:rPr lang="en-US" sz="1400" dirty="0" smtClean="0"/>
              <a:t>BIOS </a:t>
            </a:r>
            <a:r>
              <a:rPr lang="ru-RU" sz="1400" dirty="0" smtClean="0"/>
              <a:t>в системах с </a:t>
            </a:r>
            <a:r>
              <a:rPr lang="en-US" sz="1400" dirty="0" smtClean="0"/>
              <a:t>Windows</a:t>
            </a:r>
            <a:endParaRPr lang="en-US" sz="1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36499" y="1361188"/>
            <a:ext cx="7748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Поддерживаемые платформы</a:t>
            </a:r>
            <a:r>
              <a:rPr lang="en-US" sz="1400" b="1" dirty="0" smtClean="0">
                <a:latin typeface="+mn-lt"/>
              </a:rPr>
              <a:t>:</a:t>
            </a:r>
            <a:endParaRPr lang="en-US" sz="1400" b="1" dirty="0" smtClean="0">
              <a:latin typeface="+mn-lt"/>
            </a:endParaRPr>
          </a:p>
          <a:p>
            <a:endParaRPr lang="en-US" sz="1400" b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+mn-lt"/>
              </a:rPr>
              <a:t>Windows </a:t>
            </a:r>
            <a:r>
              <a:rPr lang="en-US" sz="1400" dirty="0">
                <a:latin typeface="+mn-lt"/>
              </a:rPr>
              <a:t>7 (Ultimate, Enterprise)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+mn-lt"/>
              </a:rPr>
              <a:t>Windows </a:t>
            </a:r>
            <a:r>
              <a:rPr lang="en-US" sz="1400" dirty="0">
                <a:latin typeface="+mn-lt"/>
              </a:rPr>
              <a:t>8/8.1 (Pro, Enterprise)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+mn-lt"/>
              </a:rPr>
              <a:t>Windows </a:t>
            </a:r>
            <a:r>
              <a:rPr lang="en-US" sz="1400" dirty="0">
                <a:latin typeface="+mn-lt"/>
              </a:rPr>
              <a:t>10 (Pro, Enterprise, Education)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+mn-lt"/>
              </a:rPr>
              <a:t>Windows Server 2008 R2 </a:t>
            </a:r>
            <a:r>
              <a:rPr lang="ru-RU" sz="1400" dirty="0" smtClean="0">
                <a:latin typeface="+mn-lt"/>
              </a:rPr>
              <a:t>и выше</a:t>
            </a:r>
            <a:r>
              <a:rPr lang="en-US" sz="1400" dirty="0" smtClean="0">
                <a:latin typeface="+mn-lt"/>
              </a:rPr>
              <a:t> (</a:t>
            </a:r>
            <a:r>
              <a:rPr lang="ru-RU" sz="1400" dirty="0" smtClean="0">
                <a:latin typeface="+mn-lt"/>
              </a:rPr>
              <a:t>исключая версии </a:t>
            </a:r>
            <a:r>
              <a:rPr lang="en-US" sz="1400" dirty="0" smtClean="0">
                <a:latin typeface="+mn-lt"/>
              </a:rPr>
              <a:t>Server Core)</a:t>
            </a:r>
            <a:endParaRPr lang="en-US" sz="1400" dirty="0"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7544" y="5804553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n-lt"/>
                <a:hlinkClick r:id="rId3"/>
              </a:rPr>
              <a:t>https://www.pandasecurity.com/usa/support/card?id=700066</a:t>
            </a:r>
            <a:endParaRPr lang="es-ES" sz="1200" dirty="0"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8869" y="5384095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Справка</a:t>
            </a:r>
            <a:r>
              <a:rPr lang="es-ES" sz="1200" dirty="0" smtClean="0">
                <a:latin typeface="+mn-lt"/>
              </a:rPr>
              <a:t>:</a:t>
            </a:r>
            <a:endParaRPr lang="es-E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061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uiExpand="1" build="p"/>
      <p:bldP spid="3" grpId="0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7 Marcador de fecha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n-lt"/>
              </a:rPr>
              <a:t>Май </a:t>
            </a:r>
            <a:r>
              <a:rPr lang="en-US" dirty="0" smtClean="0">
                <a:latin typeface="+mn-lt"/>
              </a:rPr>
              <a:t>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8" name="8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+mn-lt"/>
                <a:cs typeface="Arial" charset="0"/>
              </a:rPr>
              <a:t>Panda Security © 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9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E0AE64-6681-40DC-9846-2F7D4E9B0E1A}" type="slidenum">
              <a:rPr lang="es-ES">
                <a:latin typeface="+mn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60" name="3 Título"/>
          <p:cNvSpPr>
            <a:spLocks noGrp="1"/>
          </p:cNvSpPr>
          <p:nvPr>
            <p:ph type="title"/>
          </p:nvPr>
        </p:nvSpPr>
        <p:spPr>
          <a:xfrm>
            <a:off x="118889" y="151846"/>
            <a:ext cx="7869560" cy="504416"/>
          </a:xfrm>
        </p:spPr>
        <p:txBody>
          <a:bodyPr>
            <a:noAutofit/>
          </a:bodyPr>
          <a:lstStyle/>
          <a:p>
            <a:r>
              <a:rPr lang="ru-RU" sz="2200" dirty="0" smtClean="0"/>
              <a:t>Поддерживаемые методы аутентификации</a:t>
            </a:r>
            <a:r>
              <a:rPr lang="en-US" sz="1800" dirty="0">
                <a:latin typeface="Century Gothic" pitchFamily="34" charset="0"/>
              </a:rPr>
              <a:t/>
            </a:r>
            <a:br>
              <a:rPr lang="en-US" sz="1800" dirty="0">
                <a:latin typeface="Century Gothic" pitchFamily="34" charset="0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9461" name="4 Marcador de contenido"/>
          <p:cNvSpPr>
            <a:spLocks noGrp="1"/>
          </p:cNvSpPr>
          <p:nvPr>
            <p:ph sz="quarter" idx="4"/>
          </p:nvPr>
        </p:nvSpPr>
        <p:spPr>
          <a:xfrm>
            <a:off x="251520" y="1196752"/>
            <a:ext cx="8424936" cy="410445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зависимости от наличия или отсутствия </a:t>
            </a:r>
            <a:r>
              <a:rPr lang="en-US" sz="1400" dirty="0" smtClean="0"/>
              <a:t>TPM </a:t>
            </a:r>
            <a:r>
              <a:rPr lang="ru-RU" sz="1400" dirty="0" smtClean="0"/>
              <a:t>и версии операционной системы</a:t>
            </a:r>
            <a:r>
              <a:rPr lang="en-US" sz="1400" dirty="0" smtClean="0"/>
              <a:t>, </a:t>
            </a:r>
            <a:r>
              <a:rPr lang="en-US" sz="1400" dirty="0"/>
              <a:t>Panda Full Encryption </a:t>
            </a:r>
            <a:r>
              <a:rPr lang="ru-RU" sz="1400" dirty="0" smtClean="0"/>
              <a:t>поддерживает различные комбинации методов аутентификации</a:t>
            </a:r>
            <a:r>
              <a:rPr lang="en-US" sz="1400" dirty="0" smtClean="0"/>
              <a:t>, </a:t>
            </a:r>
            <a:r>
              <a:rPr lang="ru-RU" sz="1400" dirty="0" smtClean="0"/>
              <a:t>которые показаны ниже и отсортированы в соответствии с рекомендациями </a:t>
            </a:r>
            <a:r>
              <a:rPr lang="en-US" sz="1400" dirty="0" smtClean="0"/>
              <a:t>Panda </a:t>
            </a:r>
            <a:r>
              <a:rPr lang="en-US" sz="1400" dirty="0"/>
              <a:t>Security</a:t>
            </a:r>
            <a:r>
              <a:rPr lang="en-US" sz="1400" dirty="0" smtClean="0"/>
              <a:t>:</a:t>
            </a:r>
          </a:p>
          <a:p>
            <a:endParaRPr lang="es-ES" sz="1400" dirty="0" smtClean="0"/>
          </a:p>
          <a:p>
            <a:r>
              <a:rPr lang="en-US" sz="1400" dirty="0" smtClean="0"/>
              <a:t> 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/>
              <a:t>TPM + PIN</a:t>
            </a:r>
            <a:r>
              <a:rPr lang="en-US" sz="1400" dirty="0"/>
              <a:t>: </a:t>
            </a:r>
            <a:r>
              <a:rPr lang="ru-RU" sz="1400" dirty="0" smtClean="0"/>
              <a:t>совместим со всеми поддерживаемыми версиями </a:t>
            </a:r>
            <a:r>
              <a:rPr lang="en-US" sz="1400" dirty="0" smtClean="0"/>
              <a:t>Windows</a:t>
            </a:r>
            <a:r>
              <a:rPr lang="ru-RU" sz="1400" dirty="0" smtClean="0"/>
              <a:t> и</a:t>
            </a:r>
            <a:r>
              <a:rPr lang="en-US" sz="1400" dirty="0" smtClean="0"/>
              <a:t> </a:t>
            </a:r>
            <a:r>
              <a:rPr lang="ru-RU" sz="1400" dirty="0" smtClean="0"/>
              <a:t>требует включения в </a:t>
            </a:r>
            <a:r>
              <a:rPr lang="en-US" sz="1400" dirty="0" smtClean="0"/>
              <a:t>BIOS</a:t>
            </a:r>
            <a:r>
              <a:rPr lang="ru-RU" sz="1400" dirty="0" smtClean="0"/>
              <a:t> чипа </a:t>
            </a:r>
            <a:r>
              <a:rPr lang="en-US" sz="1400" dirty="0" smtClean="0"/>
              <a:t>TPM </a:t>
            </a:r>
            <a:r>
              <a:rPr lang="ru-RU" sz="1400" dirty="0" smtClean="0"/>
              <a:t>и настройки </a:t>
            </a:r>
            <a:r>
              <a:rPr lang="en-US" sz="1400" dirty="0" smtClean="0"/>
              <a:t>PIN</a:t>
            </a:r>
            <a:r>
              <a:rPr lang="ru-RU" sz="1400" dirty="0" smtClean="0"/>
              <a:t>-кода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/>
              <a:t>Только</a:t>
            </a:r>
            <a:r>
              <a:rPr lang="en-US" sz="1400" b="1" dirty="0" smtClean="0"/>
              <a:t> </a:t>
            </a:r>
            <a:r>
              <a:rPr lang="en-US" sz="1400" b="1" dirty="0"/>
              <a:t>TPM</a:t>
            </a:r>
            <a:r>
              <a:rPr lang="en-US" sz="1400" dirty="0"/>
              <a:t>: </a:t>
            </a:r>
            <a:r>
              <a:rPr lang="ru-RU" sz="1400" dirty="0" smtClean="0"/>
              <a:t>совместим со всеми поддерживаемыми версиями </a:t>
            </a:r>
            <a:r>
              <a:rPr lang="en-US" sz="1400" dirty="0" smtClean="0"/>
              <a:t>Windows</a:t>
            </a:r>
            <a:r>
              <a:rPr lang="ru-RU" sz="1400" dirty="0" smtClean="0"/>
              <a:t> и</a:t>
            </a:r>
            <a:r>
              <a:rPr lang="en-US" sz="1400" dirty="0" smtClean="0"/>
              <a:t> </a:t>
            </a:r>
            <a:r>
              <a:rPr lang="ru-RU" sz="1400" dirty="0" smtClean="0"/>
              <a:t>требует включения в </a:t>
            </a:r>
            <a:r>
              <a:rPr lang="en-US" sz="1400" dirty="0" smtClean="0"/>
              <a:t>BIOS </a:t>
            </a:r>
            <a:r>
              <a:rPr lang="ru-RU" sz="1400" dirty="0" smtClean="0"/>
              <a:t>чипа </a:t>
            </a:r>
            <a:r>
              <a:rPr lang="en-US" sz="1400" dirty="0" smtClean="0"/>
              <a:t>TPM</a:t>
            </a:r>
            <a:r>
              <a:rPr lang="ru-RU" sz="1400" dirty="0" smtClean="0"/>
              <a:t> (за исключением </a:t>
            </a:r>
            <a:r>
              <a:rPr lang="en-US" sz="1400" dirty="0" smtClean="0"/>
              <a:t>Windows </a:t>
            </a:r>
            <a:r>
              <a:rPr lang="en-US" sz="1400" dirty="0"/>
              <a:t>10, </a:t>
            </a:r>
            <a:r>
              <a:rPr lang="ru-RU" sz="1400" dirty="0" smtClean="0"/>
              <a:t>где он включен автоматически)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USB</a:t>
            </a:r>
            <a:r>
              <a:rPr lang="ru-RU" sz="1400" b="1" dirty="0" smtClean="0"/>
              <a:t>-устройство</a:t>
            </a:r>
            <a:r>
              <a:rPr lang="en-US" sz="1400" dirty="0" smtClean="0"/>
              <a:t>: </a:t>
            </a:r>
            <a:r>
              <a:rPr lang="ru-RU" sz="1400" dirty="0" smtClean="0"/>
              <a:t>требует </a:t>
            </a:r>
            <a:r>
              <a:rPr lang="en-US" sz="1400" dirty="0" smtClean="0"/>
              <a:t>USB</a:t>
            </a:r>
            <a:r>
              <a:rPr lang="ru-RU" sz="1400" dirty="0" smtClean="0"/>
              <a:t>-ключ («</a:t>
            </a:r>
            <a:r>
              <a:rPr lang="ru-RU" sz="1400" dirty="0" err="1" smtClean="0"/>
              <a:t>флэшка</a:t>
            </a:r>
            <a:r>
              <a:rPr lang="ru-RU" sz="1400" dirty="0" smtClean="0"/>
              <a:t>») и возможность компьютера считывать </a:t>
            </a:r>
            <a:r>
              <a:rPr lang="en-US" sz="1400" dirty="0" smtClean="0"/>
              <a:t>USB</a:t>
            </a:r>
            <a:r>
              <a:rPr lang="ru-RU" sz="1400" dirty="0" smtClean="0"/>
              <a:t>-устройства при загрузке</a:t>
            </a:r>
            <a:r>
              <a:rPr lang="en-US" sz="1400" dirty="0" smtClean="0"/>
              <a:t>. </a:t>
            </a:r>
            <a:r>
              <a:rPr lang="ru-RU" sz="1400" dirty="0" smtClean="0"/>
              <a:t>Доступен только для компьютеров с </a:t>
            </a:r>
            <a:r>
              <a:rPr lang="en-US" sz="1400" dirty="0" smtClean="0"/>
              <a:t>Windows </a:t>
            </a:r>
            <a:r>
              <a:rPr lang="en-US" sz="1400" dirty="0"/>
              <a:t>7 </a:t>
            </a:r>
            <a:r>
              <a:rPr lang="ru-RU" sz="1400" dirty="0" smtClean="0"/>
              <a:t>без </a:t>
            </a:r>
            <a:r>
              <a:rPr lang="en-US" sz="1400" dirty="0" smtClean="0"/>
              <a:t>TPM</a:t>
            </a:r>
            <a:r>
              <a:rPr lang="en-US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/>
              <a:t>Пароль</a:t>
            </a:r>
            <a:r>
              <a:rPr lang="en-US" sz="1400" dirty="0" smtClean="0"/>
              <a:t>: </a:t>
            </a:r>
            <a:r>
              <a:rPr lang="ru-RU" sz="1400" dirty="0" smtClean="0"/>
              <a:t>доступен только для компьютеров с </a:t>
            </a:r>
            <a:r>
              <a:rPr lang="en-US" sz="1400" dirty="0" smtClean="0"/>
              <a:t>Windows </a:t>
            </a:r>
            <a:r>
              <a:rPr lang="en-US" sz="1400" dirty="0"/>
              <a:t>8 </a:t>
            </a:r>
            <a:r>
              <a:rPr lang="ru-RU" sz="1400" dirty="0" smtClean="0"/>
              <a:t>и выше без </a:t>
            </a:r>
            <a:r>
              <a:rPr lang="en-US" sz="1400" dirty="0" smtClean="0"/>
              <a:t>TPM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67674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7 Marcador de fecha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n-lt"/>
              </a:rPr>
              <a:t>Май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8" name="8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+mn-lt"/>
                <a:cs typeface="Arial" charset="0"/>
              </a:rPr>
              <a:t>Panda Security © 2019</a:t>
            </a:r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59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E0AE64-6681-40DC-9846-2F7D4E9B0E1A}" type="slidenum">
              <a:rPr lang="es-ES">
                <a:latin typeface="+mn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dirty="0">
              <a:latin typeface="+mn-lt"/>
              <a:cs typeface="Arial" charset="0"/>
            </a:endParaRPr>
          </a:p>
        </p:txBody>
      </p:sp>
      <p:sp>
        <p:nvSpPr>
          <p:cNvPr id="19460" name="3 Título"/>
          <p:cNvSpPr>
            <a:spLocks noGrp="1"/>
          </p:cNvSpPr>
          <p:nvPr>
            <p:ph type="title"/>
          </p:nvPr>
        </p:nvSpPr>
        <p:spPr>
          <a:xfrm>
            <a:off x="118888" y="151846"/>
            <a:ext cx="8485559" cy="1188922"/>
          </a:xfrm>
        </p:spPr>
        <p:txBody>
          <a:bodyPr>
            <a:noAutofit/>
          </a:bodyPr>
          <a:lstStyle/>
          <a:p>
            <a:r>
              <a:rPr lang="ru-RU" sz="2200" dirty="0" smtClean="0"/>
              <a:t>Поддерживаемые методы аутентификации</a:t>
            </a:r>
            <a:r>
              <a:rPr lang="en-US" sz="2200" dirty="0" smtClean="0">
                <a:latin typeface="Century Gothic" pitchFamily="34" charset="0"/>
              </a:rPr>
              <a:t/>
            </a:r>
            <a:br>
              <a:rPr lang="en-US" sz="2200" dirty="0" smtClean="0">
                <a:latin typeface="Century Gothic" pitchFamily="34" charset="0"/>
              </a:rPr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2675"/>
            <a:ext cx="7900737" cy="54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622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Май 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2019 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t>Panda Security © 2019</a:t>
            </a:r>
            <a:endParaRPr lang="es-ES" dirty="0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B4C9-766B-45CC-9786-24C4DE8E4D2C}" type="slidenum">
              <a:rPr lang="es-ES" smtClean="0">
                <a:solidFill>
                  <a:srgbClr val="FFFFFF">
                    <a:lumMod val="65000"/>
                  </a:srgbClr>
                </a:solidFill>
                <a:latin typeface="+mn-lt"/>
              </a:rPr>
              <a:pPr/>
              <a:t>9</a:t>
            </a:fld>
            <a:endParaRPr lang="es-ES">
              <a:solidFill>
                <a:srgbClr val="FFFFFF">
                  <a:lumMod val="65000"/>
                </a:srgbClr>
              </a:soli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23528" y="404664"/>
            <a:ext cx="8013576" cy="39634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Совместимые устройства хранения</a:t>
            </a:r>
            <a:r>
              <a:rPr lang="en-US" sz="2000" dirty="0" smtClean="0"/>
              <a:t>: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67544" y="1340055"/>
            <a:ext cx="8505312" cy="1584177"/>
          </a:xfrm>
        </p:spPr>
        <p:txBody>
          <a:bodyPr>
            <a:normAutofit/>
          </a:bodyPr>
          <a:lstStyle/>
          <a:p>
            <a:pPr lvl="0"/>
            <a:r>
              <a:rPr lang="es-ES" b="1" dirty="0"/>
              <a:t>Panda Full Encryption </a:t>
            </a:r>
            <a:r>
              <a:rPr lang="ru-RU" b="1" dirty="0" smtClean="0"/>
              <a:t>шифрует все внутренние запоминающие устройства</a:t>
            </a:r>
            <a:r>
              <a:rPr lang="es-ES" b="1" dirty="0" smtClean="0"/>
              <a:t>:</a:t>
            </a:r>
            <a:endParaRPr lang="es-ES" b="1" dirty="0" smtClean="0"/>
          </a:p>
          <a:p>
            <a:pPr lvl="0"/>
            <a:endParaRPr lang="en-US"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Фиксированные устройства хранения на компьютере </a:t>
            </a:r>
            <a:r>
              <a:rPr lang="en-US" sz="1400" dirty="0" smtClean="0"/>
              <a:t>(</a:t>
            </a:r>
            <a:r>
              <a:rPr lang="ru-RU" sz="1400" dirty="0" smtClean="0"/>
              <a:t>система и данные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Виртуальные жесткие диски </a:t>
            </a:r>
            <a:r>
              <a:rPr lang="en-US" sz="1400" dirty="0" smtClean="0"/>
              <a:t>(</a:t>
            </a:r>
            <a:r>
              <a:rPr lang="en-US" sz="1400" dirty="0"/>
              <a:t>VHD</a:t>
            </a:r>
            <a:r>
              <a:rPr lang="en-US" sz="1400" dirty="0" smtClean="0"/>
              <a:t>)</a:t>
            </a:r>
            <a:r>
              <a:rPr lang="ru-RU" sz="1400" dirty="0" smtClean="0"/>
              <a:t>, но только  используемое пространство вне зависимости от того, как настроено в консоли управления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2" name="Marcador de contenido 7"/>
          <p:cNvSpPr txBox="1">
            <a:spLocks/>
          </p:cNvSpPr>
          <p:nvPr/>
        </p:nvSpPr>
        <p:spPr>
          <a:xfrm>
            <a:off x="467544" y="3789040"/>
            <a:ext cx="850531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b="1" dirty="0" smtClean="0">
                <a:cs typeface="Arial" charset="0"/>
              </a:rPr>
              <a:t>Пока не шифруются данные на следующих устройствах хранения</a:t>
            </a:r>
            <a:r>
              <a:rPr lang="en-US" b="1" dirty="0" smtClean="0">
                <a:cs typeface="Arial" charset="0"/>
              </a:rPr>
              <a:t>:</a:t>
            </a:r>
            <a:endParaRPr lang="en-US" b="1" dirty="0" smtClean="0">
              <a:cs typeface="Arial" charset="0"/>
            </a:endParaRP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Динамические внутренние жесткие диски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Съемные жесткие диски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USB</a:t>
            </a:r>
            <a:r>
              <a:rPr lang="ru-RU" sz="1400" dirty="0" smtClean="0"/>
              <a:t>-устройства («</a:t>
            </a:r>
            <a:r>
              <a:rPr lang="ru-RU" sz="1400" dirty="0" err="1" smtClean="0"/>
              <a:t>флэшки</a:t>
            </a:r>
            <a:r>
              <a:rPr lang="ru-RU" sz="1400" dirty="0" smtClean="0"/>
              <a:t>»)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Разделы очень маленького размера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Другие внешние устройства хранения информации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5160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/>
    </p:bldLst>
  </p:timing>
</p:sld>
</file>

<file path=ppt/theme/theme1.xml><?xml version="1.0" encoding="utf-8"?>
<a:theme xmlns:a="http://schemas.openxmlformats.org/drawingml/2006/main" name="1_Tema de Office">
  <a:themeElements>
    <a:clrScheme name="Panda">
      <a:dk1>
        <a:srgbClr val="262626"/>
      </a:dk1>
      <a:lt1>
        <a:srgbClr val="FFFFFF"/>
      </a:lt1>
      <a:dk2>
        <a:srgbClr val="295CA9"/>
      </a:dk2>
      <a:lt2>
        <a:srgbClr val="FFFFFF"/>
      </a:lt2>
      <a:accent1>
        <a:srgbClr val="295CA9"/>
      </a:accent1>
      <a:accent2>
        <a:srgbClr val="981F23"/>
      </a:accent2>
      <a:accent3>
        <a:srgbClr val="009C4B"/>
      </a:accent3>
      <a:accent4>
        <a:srgbClr val="A13167"/>
      </a:accent4>
      <a:accent5>
        <a:srgbClr val="0EA1A1"/>
      </a:accent5>
      <a:accent6>
        <a:srgbClr val="E15000"/>
      </a:accent6>
      <a:hlink>
        <a:srgbClr val="252C6D"/>
      </a:hlink>
      <a:folHlink>
        <a:srgbClr val="621C43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ating xmlns="75b2e218-fec1-4f07-a2ab-248e3f71a219" xsi:nil="true"/>
    <Description0 xmlns="75b2e218-fec1-4f07-a2ab-248e3f71a219">Encryption Training Pill - Troubleshooting</Description0>
    <Store xmlns="75b2e218-fec1-4f07-a2ab-248e3f71a2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56F0C418B15045B15B1B9371ACDDDD" ma:contentTypeVersion="5" ma:contentTypeDescription="Create a new document." ma:contentTypeScope="" ma:versionID="bd2fcfee8b0d25c13e48d32c55ed0c81">
  <xsd:schema xmlns:xsd="http://www.w3.org/2001/XMLSchema" xmlns:p="http://schemas.microsoft.com/office/2006/metadata/properties" xmlns:ns2="75b2e218-fec1-4f07-a2ab-248e3f71a219" targetNamespace="http://schemas.microsoft.com/office/2006/metadata/properties" ma:root="true" ma:fieldsID="525882e607261e6d4f3b0f0bbbed3f10" ns2:_="">
    <xsd:import namespace="75b2e218-fec1-4f07-a2ab-248e3f71a219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Store" minOccurs="0"/>
                <xsd:element ref="ns2:Rating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5b2e218-fec1-4f07-a2ab-248e3f71a219" elementFormDefault="qualified">
    <xsd:import namespace="http://schemas.microsoft.com/office/2006/documentManagement/types"/>
    <xsd:element name="Description0" ma:index="1" ma:displayName="Description" ma:internalName="Description0">
      <xsd:simpleType>
        <xsd:restriction base="dms:Text">
          <xsd:maxLength value="255"/>
        </xsd:restriction>
      </xsd:simpleType>
    </xsd:element>
    <xsd:element name="Store" ma:index="3" nillable="true" ma:displayName="Store" ma:internalName="Store">
      <xsd:simpleType>
        <xsd:restriction base="dms:Note"/>
      </xsd:simpleType>
    </xsd:element>
    <xsd:element name="Rating" ma:index="10" nillable="true" ma:displayName="Rating" ma:internalName="Rating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DD3E6AF-CB59-4EEA-9D6A-9EA610CE4A2C}">
  <ds:schemaRefs>
    <ds:schemaRef ds:uri="http://schemas.microsoft.com/office/2006/metadata/properties"/>
    <ds:schemaRef ds:uri="75b2e218-fec1-4f07-a2ab-248e3f71a219"/>
  </ds:schemaRefs>
</ds:datastoreItem>
</file>

<file path=customXml/itemProps2.xml><?xml version="1.0" encoding="utf-8"?>
<ds:datastoreItem xmlns:ds="http://schemas.openxmlformats.org/officeDocument/2006/customXml" ds:itemID="{D652BD3E-8250-4132-A6EB-35706B17BF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14F404-8F59-4A60-BDEA-E28C768B6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b2e218-fec1-4f07-a2ab-248e3f71a21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100930</TotalTime>
  <Words>1541</Words>
  <Application>Microsoft Office PowerPoint</Application>
  <PresentationFormat>Экран (4:3)</PresentationFormat>
  <Paragraphs>206</Paragraphs>
  <Slides>20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1_Tema de Office</vt:lpstr>
      <vt:lpstr>Слайд 1</vt:lpstr>
      <vt:lpstr>Содержание</vt:lpstr>
      <vt:lpstr>Panda Adaptive Defense и Panda Full Encryption</vt:lpstr>
      <vt:lpstr>Что такое Panda Full Encryption?</vt:lpstr>
      <vt:lpstr>Ключевые функции:</vt:lpstr>
      <vt:lpstr>Требования к аппаратному и программному обеспечению</vt:lpstr>
      <vt:lpstr>Поддерживаемые методы аутентификации    </vt:lpstr>
      <vt:lpstr>Поддерживаемые методы аутентификации    </vt:lpstr>
      <vt:lpstr>Совместимые устройства хранения:</vt:lpstr>
      <vt:lpstr>Виджеты статуса и опции настройки</vt:lpstr>
      <vt:lpstr>Слайд 11</vt:lpstr>
      <vt:lpstr>Panda Adaptive Defense и Panda Full Encryption</vt:lpstr>
      <vt:lpstr>Ключи восстановления и случаи, когда они нужны</vt:lpstr>
      <vt:lpstr>Ключи восстановления и случаи, когда они нужны</vt:lpstr>
      <vt:lpstr>Практические ситуации: шифрование Windows 7 без TPM</vt:lpstr>
      <vt:lpstr>Практические ситуации: шифрование с TPM</vt:lpstr>
      <vt:lpstr>Практические ситуации: шифрование с паролем</vt:lpstr>
      <vt:lpstr>Практические ситуации: ввести PIN-код для разблокировки доступа</vt:lpstr>
      <vt:lpstr>Другие протестированные случаи:</vt:lpstr>
      <vt:lpstr>Спасибо!</vt:lpstr>
    </vt:vector>
  </TitlesOfParts>
  <Company>Panda Security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Encryption Training Pill - Troubleshooting</dc:title>
  <dc:creator>jorge.torre@pandasecurity.com;joseramon.soto@pandasecurity.com;alberto.dominguez@pandasecurity.com</dc:creator>
  <cp:lastModifiedBy>Paz</cp:lastModifiedBy>
  <cp:revision>1422</cp:revision>
  <cp:lastPrinted>2018-04-20T08:00:52Z</cp:lastPrinted>
  <dcterms:created xsi:type="dcterms:W3CDTF">2014-12-03T08:49:32Z</dcterms:created>
  <dcterms:modified xsi:type="dcterms:W3CDTF">2019-05-22T10:59:42Z</dcterms:modified>
  <cp:contentType>Document</cp:contentType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0x010100C856F0C418B15045B15B1B9371ACDDDD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